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p:regular r:id="rId81"/>
      <p:bold r:id="rId82"/>
      <p:italic r:id="rId83"/>
      <p:boldItalic r:id="rId84"/>
    </p:embeddedFont>
    <p:embeddedFont>
      <p:font typeface="Source Code Pr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9" roundtripDataSignature="AMtx7miPMPjNNV1Q25QeaFWxU3I6Jl4M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SourceCodePro-bold.fntdata"/><Relationship Id="rId41" Type="http://schemas.openxmlformats.org/officeDocument/2006/relationships/slide" Target="slides/slide36.xml"/><Relationship Id="rId85" Type="http://schemas.openxmlformats.org/officeDocument/2006/relationships/font" Target="fonts/SourceCodePro-regular.fntdata"/><Relationship Id="rId44" Type="http://schemas.openxmlformats.org/officeDocument/2006/relationships/slide" Target="slides/slide39.xml"/><Relationship Id="rId88" Type="http://schemas.openxmlformats.org/officeDocument/2006/relationships/font" Target="fonts/SourceCodePro-boldItalic.fntdata"/><Relationship Id="rId43" Type="http://schemas.openxmlformats.org/officeDocument/2006/relationships/slide" Target="slides/slide38.xml"/><Relationship Id="rId87" Type="http://schemas.openxmlformats.org/officeDocument/2006/relationships/font" Target="fonts/SourceCodePro-italic.fntdata"/><Relationship Id="rId46" Type="http://schemas.openxmlformats.org/officeDocument/2006/relationships/slide" Target="slides/slide41.xml"/><Relationship Id="rId45" Type="http://schemas.openxmlformats.org/officeDocument/2006/relationships/slide" Target="slides/slide40.xml"/><Relationship Id="rId89" Type="http://customschemas.google.com/relationships/presentationmetadata" Target="metadata"/><Relationship Id="rId80" Type="http://schemas.openxmlformats.org/officeDocument/2006/relationships/slide" Target="slides/slide75.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787f1766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2787f17661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29ddb1c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229ddb1c7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7ec7da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27ec7da91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29ddb1c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229ddb1c7f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29ddb1c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229ddb1c7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29ddb1c7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229ddb1c7f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b810f67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1b810f676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623a6d8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2623a6d87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b810f676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1b810f6760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b810f676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1b810f676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b810f676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1b810f6760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b810f676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1b810f676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b810f676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1b810f6760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b810f676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1b810f6760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b810f676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1b810f6760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b810f676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1b810f6760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b810f6760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1b810f6760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b810f6760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1b810f6760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b810f6760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1b810f6760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7ec7da9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27ec7da91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623a6d8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12623a6d87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7ec7da91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27ec7da91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7ec7da9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27ec7da91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7ec7da9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27ec7da91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7ec7da91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27ec7da91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7ec7da91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27ec7da91e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7ec7da91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27ec7da91e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7ec7da91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27ec7da91e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7ec7da9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27ec7da91e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7ec7da91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27ec7da91e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7ec7da91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27ec7da91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52f01a4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1252f01a4b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7ec7da91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27ec7da91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7ec7da9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27ec7da91e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7ec7da91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27ec7da91e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7ec7da91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27ec7da91e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7ec7da91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27ec7da91e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7ec7da91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27ec7da91e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7ec7da91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27ec7da91e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7ec7da91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27ec7da91e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7ec7da91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27ec7da91e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7ec7da91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27ec7da91e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52f01a4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1252f01a4b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7ec7da91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27ec7da91e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7ec7da9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27ec7da91e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7ec7da91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27ec7da91e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7ec7da91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27ec7da91e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7ec7da91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27ec7da91e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7ec7da91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27ec7da91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7ec7da91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27ec7da91e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7ec7da91e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27ec7da91e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7ec7da91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27ec7da91e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7ec7da91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27ec7da91e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52f01a4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252f01a4bc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7ec7da91e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27ec7da91e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7ec7da91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27ec7da91e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7ec7da91e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27ec7da91e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7ec7da91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27ec7da91e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7ec7da91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27ec7da91e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7ec7da91e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127ec7da91e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7ec7da91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127ec7da91e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7ec7da91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27ec7da91e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7ec7da91e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27ec7da91e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27ec7da91e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127ec7da91e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29ddb1c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1229ddb1c7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7ec7da91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27ec7da91e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27ec7da91e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27ec7da91e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6f9e2fd8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26f9e2fd80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7ec7da91e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27ec7da91e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7ec7da91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27ec7da91e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6f9e2fd8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26f9e2fd80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29ddb1c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229ddb1c7f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29ddb1c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1229ddb1c7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bill.gates@gmail.com" TargetMode="External"/><Relationship Id="rId4" Type="http://schemas.openxmlformats.org/officeDocument/2006/relationships/image" Target="../media/image19.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ithub.com/" TargetMode="Externa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4.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scm.com/downloads" TargetMode="Externa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8.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6.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3.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4.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5.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learngitbranching.js.org/" TargetMode="External"/><Relationship Id="rId4" Type="http://schemas.openxmlformats.org/officeDocument/2006/relationships/hyperlink" Target="https://git-scm.com/book" TargetMode="External"/><Relationship Id="rId5" Type="http://schemas.openxmlformats.org/officeDocument/2006/relationships/hyperlink" Target="https://docs.github.com/en/get-started"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gitlab.com" TargetMode="External"/><Relationship Id="rId4" Type="http://schemas.openxmlformats.org/officeDocument/2006/relationships/image" Target="../media/image9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scm.com/book/en/v2/Git-Branching-Basic-Branching-and-Merg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2015825" y="299550"/>
            <a:ext cx="4961675" cy="2591099"/>
          </a:xfrm>
          <a:prstGeom prst="rect">
            <a:avLst/>
          </a:prstGeom>
          <a:noFill/>
          <a:ln>
            <a:noFill/>
          </a:ln>
        </p:spPr>
      </p:pic>
      <p:sp>
        <p:nvSpPr>
          <p:cNvPr id="55" name="Google Shape;55;p1"/>
          <p:cNvSpPr txBox="1"/>
          <p:nvPr/>
        </p:nvSpPr>
        <p:spPr>
          <a:xfrm>
            <a:off x="2026225" y="2928500"/>
            <a:ext cx="4961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uk" sz="1400" u="none" cap="none" strike="noStrike">
                <a:solidFill>
                  <a:srgbClr val="000000"/>
                </a:solidFill>
                <a:latin typeface="Source Code Pro"/>
                <a:ea typeface="Source Code Pro"/>
                <a:cs typeface="Source Code Pro"/>
                <a:sym typeface="Source Code Pro"/>
              </a:rPr>
              <a:t> Модуль 1 Урок </a:t>
            </a:r>
            <a:r>
              <a:rPr b="1" lang="uk">
                <a:latin typeface="Source Code Pro"/>
                <a:ea typeface="Source Code Pro"/>
                <a:cs typeface="Source Code Pro"/>
                <a:sym typeface="Source Code Pro"/>
              </a:rPr>
              <a:t>3</a:t>
            </a:r>
            <a:endParaRPr b="1"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rPr b="1" i="0" lang="uk" sz="1400" u="none" cap="none" strike="noStrike">
                <a:solidFill>
                  <a:srgbClr val="000000"/>
                </a:solidFill>
                <a:latin typeface="Source Code Pro"/>
                <a:ea typeface="Source Code Pro"/>
                <a:cs typeface="Source Code Pro"/>
                <a:sym typeface="Source Code Pro"/>
              </a:rPr>
              <a:t>Основи роботи з GIT</a:t>
            </a:r>
            <a:endParaRPr b="1" i="0" sz="1400" u="none" cap="none" strike="noStrike">
              <a:solidFill>
                <a:srgbClr val="000000"/>
              </a:solidFill>
              <a:latin typeface="Source Code Pro"/>
              <a:ea typeface="Source Code Pro"/>
              <a:cs typeface="Source Code Pro"/>
              <a:sym typeface="Source Code Pro"/>
            </a:endParaRPr>
          </a:p>
        </p:txBody>
      </p:sp>
      <p:sp>
        <p:nvSpPr>
          <p:cNvPr id="56" name="Google Shape;56;p1"/>
          <p:cNvSpPr txBox="1"/>
          <p:nvPr/>
        </p:nvSpPr>
        <p:spPr>
          <a:xfrm>
            <a:off x="3943350" y="4604900"/>
            <a:ext cx="1272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uk" sz="1400" u="none" cap="none" strike="noStrike">
                <a:solidFill>
                  <a:srgbClr val="000000"/>
                </a:solidFill>
                <a:latin typeface="Source Code Pro"/>
                <a:ea typeface="Source Code Pro"/>
                <a:cs typeface="Source Code Pro"/>
                <a:sym typeface="Source Code Pro"/>
              </a:rPr>
              <a:t>2022</a:t>
            </a:r>
            <a:endParaRPr b="1" i="0" sz="14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2787f17661_0_5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19" name="Google Shape;119;g12787f17661_0_505"/>
          <p:cNvSpPr txBox="1"/>
          <p:nvPr/>
        </p:nvSpPr>
        <p:spPr>
          <a:xfrm>
            <a:off x="311700" y="1223550"/>
            <a:ext cx="8520600" cy="305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Початкове налаштування GIT</a:t>
            </a:r>
            <a:endParaRPr b="1" sz="16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GIT має налаштування користувача, від якого йтиме робота. Це розумна і необхідна річ, оскільки коли створюється commit, GIT бере саме цю інформацію для поля Author. Щоб налаштувати ім'я користувача та пароль для всіх проектів, потрібно прописати такі команди:</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Ім’я та прізвище користувача:</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b="1" lang="uk" sz="1200">
                <a:solidFill>
                  <a:schemeClr val="dk1"/>
                </a:solidFill>
                <a:highlight>
                  <a:srgbClr val="FCE5CD"/>
                </a:highlight>
                <a:latin typeface="Roboto"/>
                <a:ea typeface="Roboto"/>
                <a:cs typeface="Roboto"/>
                <a:sym typeface="Roboto"/>
              </a:rPr>
              <a:t>git config --global user.name "Bill Gates"</a:t>
            </a:r>
            <a:endParaRPr b="1" sz="1200">
              <a:solidFill>
                <a:schemeClr val="dk1"/>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highlight>
                <a:srgbClr val="FFE599"/>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chemeClr val="dk1"/>
              </a:solidFill>
              <a:highlight>
                <a:srgbClr val="FFE599"/>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chemeClr val="dk1"/>
              </a:solidFill>
              <a:highlight>
                <a:srgbClr val="FFE599"/>
              </a:highlight>
              <a:latin typeface="Roboto"/>
              <a:ea typeface="Roboto"/>
              <a:cs typeface="Roboto"/>
              <a:sym typeface="Roboto"/>
            </a:endParaRPr>
          </a:p>
          <a:p>
            <a:pPr indent="-304800" lvl="0" marL="457200" rtl="0" algn="l">
              <a:lnSpc>
                <a:spcPct val="115000"/>
              </a:lnSpc>
              <a:spcBef>
                <a:spcPts val="220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Поштова скринька користувача:</a:t>
            </a:r>
            <a:endParaRPr sz="1200">
              <a:solidFill>
                <a:schemeClr val="dk1"/>
              </a:solidFill>
              <a:highlight>
                <a:srgbClr val="FFE599"/>
              </a:highlight>
              <a:latin typeface="Roboto"/>
              <a:ea typeface="Roboto"/>
              <a:cs typeface="Roboto"/>
              <a:sym typeface="Roboto"/>
            </a:endParaRPr>
          </a:p>
          <a:p>
            <a:pPr indent="0" lvl="0" marL="457200" rtl="0" algn="l">
              <a:lnSpc>
                <a:spcPct val="115000"/>
              </a:lnSpc>
              <a:spcBef>
                <a:spcPts val="0"/>
              </a:spcBef>
              <a:spcAft>
                <a:spcPts val="0"/>
              </a:spcAft>
              <a:buNone/>
            </a:pPr>
            <a:r>
              <a:rPr b="1" lang="uk" sz="1200">
                <a:solidFill>
                  <a:schemeClr val="dk1"/>
                </a:solidFill>
                <a:highlight>
                  <a:srgbClr val="FCE5CD"/>
                </a:highlight>
                <a:latin typeface="Roboto"/>
                <a:ea typeface="Roboto"/>
                <a:cs typeface="Roboto"/>
                <a:sym typeface="Roboto"/>
              </a:rPr>
              <a:t>git config --global user.email </a:t>
            </a:r>
            <a:r>
              <a:rPr b="1" lang="uk" sz="1200" u="sng">
                <a:solidFill>
                  <a:schemeClr val="accent5"/>
                </a:solidFill>
                <a:highlight>
                  <a:srgbClr val="FCE5CD"/>
                </a:highlight>
                <a:latin typeface="Roboto"/>
                <a:ea typeface="Roboto"/>
                <a:cs typeface="Roboto"/>
                <a:sym typeface="Roboto"/>
                <a:hlinkClick r:id="rId3">
                  <a:extLst>
                    <a:ext uri="{A12FA001-AC4F-418D-AE19-62706E023703}">
                      <ahyp:hlinkClr val="tx"/>
                    </a:ext>
                  </a:extLst>
                </a:hlinkClick>
              </a:rPr>
              <a:t>bill.gates@gmail.com</a:t>
            </a:r>
            <a:endParaRPr sz="1200">
              <a:solidFill>
                <a:schemeClr val="dk1"/>
              </a:solidFill>
              <a:highlight>
                <a:srgbClr val="FCE5CD"/>
              </a:highlight>
              <a:latin typeface="Roboto"/>
              <a:ea typeface="Roboto"/>
              <a:cs typeface="Roboto"/>
              <a:sym typeface="Roboto"/>
            </a:endParaRPr>
          </a:p>
        </p:txBody>
      </p:sp>
      <p:pic>
        <p:nvPicPr>
          <p:cNvPr id="120" name="Google Shape;120;g12787f17661_0_505"/>
          <p:cNvPicPr preferRelativeResize="0"/>
          <p:nvPr/>
        </p:nvPicPr>
        <p:blipFill>
          <a:blip r:embed="rId4">
            <a:alphaModFix/>
          </a:blip>
          <a:stretch>
            <a:fillRect/>
          </a:stretch>
        </p:blipFill>
        <p:spPr>
          <a:xfrm>
            <a:off x="3011075" y="2961604"/>
            <a:ext cx="4824675" cy="737571"/>
          </a:xfrm>
          <a:prstGeom prst="rect">
            <a:avLst/>
          </a:prstGeom>
          <a:noFill/>
          <a:ln>
            <a:noFill/>
          </a:ln>
        </p:spPr>
      </p:pic>
      <p:pic>
        <p:nvPicPr>
          <p:cNvPr id="121" name="Google Shape;121;g12787f17661_0_505"/>
          <p:cNvPicPr preferRelativeResize="0"/>
          <p:nvPr/>
        </p:nvPicPr>
        <p:blipFill>
          <a:blip r:embed="rId5">
            <a:alphaModFix/>
          </a:blip>
          <a:stretch>
            <a:fillRect/>
          </a:stretch>
        </p:blipFill>
        <p:spPr>
          <a:xfrm>
            <a:off x="3011075" y="4282650"/>
            <a:ext cx="4508947" cy="80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229ddb1c7f_0_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27" name="Google Shape;127;g1229ddb1c7f_0_38"/>
          <p:cNvSpPr txBox="1"/>
          <p:nvPr/>
        </p:nvSpPr>
        <p:spPr>
          <a:xfrm>
            <a:off x="311700" y="1223550"/>
            <a:ext cx="8520600" cy="107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Початкове налаштування GIT</a:t>
            </a:r>
            <a:endParaRPr b="1" sz="16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Щоб перевірити інформацію про створеного користувача GIT треба ввести команду:</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uk" sz="1200">
                <a:solidFill>
                  <a:schemeClr val="dk1"/>
                </a:solidFill>
                <a:highlight>
                  <a:srgbClr val="FCE5CD"/>
                </a:highlight>
                <a:latin typeface="Roboto"/>
                <a:ea typeface="Roboto"/>
                <a:cs typeface="Roboto"/>
                <a:sym typeface="Roboto"/>
              </a:rPr>
              <a:t>git config --list --global</a:t>
            </a:r>
            <a:endParaRPr sz="1200">
              <a:solidFill>
                <a:schemeClr val="dk1"/>
              </a:solidFill>
              <a:highlight>
                <a:srgbClr val="FCE5CD"/>
              </a:highlight>
              <a:latin typeface="Roboto"/>
              <a:ea typeface="Roboto"/>
              <a:cs typeface="Roboto"/>
              <a:sym typeface="Roboto"/>
            </a:endParaRPr>
          </a:p>
        </p:txBody>
      </p:sp>
      <p:pic>
        <p:nvPicPr>
          <p:cNvPr id="128" name="Google Shape;128;g1229ddb1c7f_0_38"/>
          <p:cNvPicPr preferRelativeResize="0"/>
          <p:nvPr/>
        </p:nvPicPr>
        <p:blipFill>
          <a:blip r:embed="rId3">
            <a:alphaModFix/>
          </a:blip>
          <a:stretch>
            <a:fillRect/>
          </a:stretch>
        </p:blipFill>
        <p:spPr>
          <a:xfrm>
            <a:off x="1505725" y="2300850"/>
            <a:ext cx="5089024" cy="9764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27ec7da91e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34" name="Google Shape;134;g127ec7da91e_0_0"/>
          <p:cNvSpPr txBox="1"/>
          <p:nvPr/>
        </p:nvSpPr>
        <p:spPr>
          <a:xfrm>
            <a:off x="311700" y="1223550"/>
            <a:ext cx="8520600" cy="354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Початкове налаштування GIT</a:t>
            </a:r>
            <a:endParaRPr b="1" sz="16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uk" sz="1200">
                <a:solidFill>
                  <a:schemeClr val="dk1"/>
                </a:solidFill>
                <a:highlight>
                  <a:schemeClr val="lt1"/>
                </a:highlight>
                <a:latin typeface="Roboto"/>
                <a:ea typeface="Roboto"/>
                <a:cs typeface="Roboto"/>
                <a:sym typeface="Roboto"/>
              </a:rPr>
              <a:t>git alias</a:t>
            </a:r>
            <a:r>
              <a:rPr lang="uk" sz="1200">
                <a:solidFill>
                  <a:schemeClr val="dk1"/>
                </a:solidFill>
                <a:highlight>
                  <a:schemeClr val="lt1"/>
                </a:highlight>
                <a:latin typeface="Roboto"/>
                <a:ea typeface="Roboto"/>
                <a:cs typeface="Roboto"/>
                <a:sym typeface="Roboto"/>
              </a:rPr>
              <a:t> – команди не існує. Псевдоніми створюються за допомогою команди git config та файлів конфігурації Git.</a:t>
            </a:r>
            <a:endParaRPr b="1"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git config --global alias.br branch</a:t>
            </a:r>
            <a:endParaRPr sz="1200">
              <a:solidFill>
                <a:srgbClr val="0000FF"/>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git config --global alias.ci commit</a:t>
            </a:r>
            <a:endParaRPr sz="1200">
              <a:solidFill>
                <a:srgbClr val="0000FF"/>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git config --global alias.st status</a:t>
            </a:r>
            <a:endParaRPr sz="1200">
              <a:solidFill>
                <a:srgbClr val="0000FF"/>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Наведений приклад демонструє створення глобальних ярликів для основних команд Git. Створення псевдонімів не змінює вихідні команди</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[alias]</a:t>
            </a:r>
            <a:endParaRPr sz="1200">
              <a:solidFill>
                <a:srgbClr val="0000FF"/>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br = branch</a:t>
            </a:r>
            <a:endParaRPr sz="1200">
              <a:solidFill>
                <a:srgbClr val="0000FF"/>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ci = commit</a:t>
            </a:r>
            <a:endParaRPr sz="1200">
              <a:solidFill>
                <a:srgbClr val="0000FF"/>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st = status</a:t>
            </a:r>
            <a:endParaRPr sz="1200">
              <a:solidFill>
                <a:srgbClr val="0000FF"/>
              </a:solidFill>
              <a:highlight>
                <a:schemeClr val="lt1"/>
              </a:highlight>
              <a:latin typeface="Roboto"/>
              <a:ea typeface="Roboto"/>
              <a:cs typeface="Roboto"/>
              <a:sym typeface="Roboto"/>
            </a:endParaRPr>
          </a:p>
          <a:p>
            <a:pPr indent="0" lvl="0" marL="0" rtl="0" algn="l">
              <a:lnSpc>
                <a:spcPct val="115000"/>
              </a:lnSpc>
              <a:spcBef>
                <a:spcPts val="0"/>
              </a:spcBef>
              <a:spcAft>
                <a:spcPts val="100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Псевдоніми використовуються для створення коротких команд, які пов'язуються з довгими командами. Завдяки псевдонімам робочі процеси стають ефективнішими, оскільки для виклику команд потрібно натискати менше клавіш.</a:t>
            </a:r>
            <a:endParaRPr b="1" sz="1200">
              <a:solidFill>
                <a:schemeClr val="dk1"/>
              </a:solidFill>
              <a:highlight>
                <a:srgbClr val="FCE5CD"/>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229ddb1c7f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40" name="Google Shape;140;g1229ddb1c7f_0_54"/>
          <p:cNvSpPr txBox="1"/>
          <p:nvPr/>
        </p:nvSpPr>
        <p:spPr>
          <a:xfrm>
            <a:off x="311700" y="1223550"/>
            <a:ext cx="8520600" cy="114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600">
              <a:solidFill>
                <a:schemeClr val="dk1"/>
              </a:solidFill>
              <a:highlight>
                <a:schemeClr val="lt1"/>
              </a:highlight>
              <a:latin typeface="Roboto"/>
              <a:ea typeface="Roboto"/>
              <a:cs typeface="Roboto"/>
              <a:sym typeface="Roboto"/>
            </a:endParaRPr>
          </a:p>
          <a:p>
            <a:pPr indent="-304800" lvl="0" marL="457200" rtl="0" algn="l">
              <a:lnSpc>
                <a:spcPct val="115000"/>
              </a:lnSpc>
              <a:spcBef>
                <a:spcPts val="2200"/>
              </a:spcBef>
              <a:spcAft>
                <a:spcPts val="0"/>
              </a:spcAft>
              <a:buClr>
                <a:schemeClr val="dk1"/>
              </a:buClr>
              <a:buSzPts val="1200"/>
              <a:buFont typeface="Roboto"/>
              <a:buAutoNum type="arabicPeriod"/>
            </a:pPr>
            <a:r>
              <a:rPr lang="uk" sz="1200">
                <a:solidFill>
                  <a:schemeClr val="dk1"/>
                </a:solidFill>
              </a:rPr>
              <a:t>Щоб створити локальний репозиторій, для початківців рекомендуємо створити на локальному комп’ютері папку MyProject у зручному місці:</a:t>
            </a:r>
            <a:endParaRPr sz="1200">
              <a:solidFill>
                <a:schemeClr val="dk1"/>
              </a:solidFill>
              <a:highlight>
                <a:schemeClr val="lt1"/>
              </a:highlight>
              <a:latin typeface="Roboto"/>
              <a:ea typeface="Roboto"/>
              <a:cs typeface="Roboto"/>
              <a:sym typeface="Roboto"/>
            </a:endParaRPr>
          </a:p>
        </p:txBody>
      </p:sp>
      <p:pic>
        <p:nvPicPr>
          <p:cNvPr id="141" name="Google Shape;141;g1229ddb1c7f_0_54"/>
          <p:cNvPicPr preferRelativeResize="0"/>
          <p:nvPr/>
        </p:nvPicPr>
        <p:blipFill>
          <a:blip r:embed="rId3">
            <a:alphaModFix/>
          </a:blip>
          <a:stretch>
            <a:fillRect/>
          </a:stretch>
        </p:blipFill>
        <p:spPr>
          <a:xfrm>
            <a:off x="2761785" y="2370750"/>
            <a:ext cx="2953675" cy="260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229ddb1c7f_0_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47" name="Google Shape;147;g1229ddb1c7f_0_61"/>
          <p:cNvSpPr txBox="1"/>
          <p:nvPr/>
        </p:nvSpPr>
        <p:spPr>
          <a:xfrm>
            <a:off x="311700" y="1223550"/>
            <a:ext cx="8520600" cy="13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600">
              <a:solidFill>
                <a:schemeClr val="dk1"/>
              </a:solidFill>
              <a:highlight>
                <a:schemeClr val="lt1"/>
              </a:highlight>
              <a:latin typeface="Roboto"/>
              <a:ea typeface="Roboto"/>
              <a:cs typeface="Roboto"/>
              <a:sym typeface="Roboto"/>
            </a:endParaRPr>
          </a:p>
          <a:p>
            <a:pPr indent="-304800" lvl="0" marL="457200" rtl="0" algn="l">
              <a:lnSpc>
                <a:spcPct val="115000"/>
              </a:lnSpc>
              <a:spcBef>
                <a:spcPts val="2200"/>
              </a:spcBef>
              <a:spcAft>
                <a:spcPts val="0"/>
              </a:spcAft>
              <a:buClr>
                <a:schemeClr val="dk1"/>
              </a:buClr>
              <a:buSzPts val="1200"/>
              <a:buFont typeface="Roboto"/>
              <a:buAutoNum type="arabicPeriod" startAt="2"/>
            </a:pPr>
            <a:r>
              <a:rPr lang="uk" sz="1200">
                <a:solidFill>
                  <a:schemeClr val="dk1"/>
                </a:solidFill>
              </a:rPr>
              <a:t>В папці MyProject правою кнопкою миші запускаємо нову консоль GIT Bash. Попереднє вікно GIT Bash можна зачинити. На даному етапі це робиться для спрощення роботи студентів, які ще не знайомі с роботою консолі. В майбутньому ви навчитеся переходити до потрібної папки виконавши необхідні команди в самій консолі.</a:t>
            </a:r>
            <a:endParaRPr sz="1200">
              <a:solidFill>
                <a:schemeClr val="dk1"/>
              </a:solidFill>
              <a:highlight>
                <a:schemeClr val="lt1"/>
              </a:highlight>
              <a:latin typeface="Roboto"/>
              <a:ea typeface="Roboto"/>
              <a:cs typeface="Roboto"/>
              <a:sym typeface="Roboto"/>
            </a:endParaRPr>
          </a:p>
        </p:txBody>
      </p:sp>
      <p:pic>
        <p:nvPicPr>
          <p:cNvPr id="148" name="Google Shape;148;g1229ddb1c7f_0_61"/>
          <p:cNvPicPr preferRelativeResize="0"/>
          <p:nvPr/>
        </p:nvPicPr>
        <p:blipFill>
          <a:blip r:embed="rId3">
            <a:alphaModFix/>
          </a:blip>
          <a:stretch>
            <a:fillRect/>
          </a:stretch>
        </p:blipFill>
        <p:spPr>
          <a:xfrm>
            <a:off x="4845780" y="2817251"/>
            <a:ext cx="3534433" cy="1816225"/>
          </a:xfrm>
          <a:prstGeom prst="rect">
            <a:avLst/>
          </a:prstGeom>
          <a:noFill/>
          <a:ln>
            <a:noFill/>
          </a:ln>
        </p:spPr>
      </p:pic>
      <p:sp>
        <p:nvSpPr>
          <p:cNvPr id="149" name="Google Shape;149;g1229ddb1c7f_0_61"/>
          <p:cNvSpPr/>
          <p:nvPr/>
        </p:nvSpPr>
        <p:spPr>
          <a:xfrm>
            <a:off x="4617018" y="3807264"/>
            <a:ext cx="163800" cy="1035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g1229ddb1c7f_0_61"/>
          <p:cNvPicPr preferRelativeResize="0"/>
          <p:nvPr/>
        </p:nvPicPr>
        <p:blipFill>
          <a:blip r:embed="rId4">
            <a:alphaModFix/>
          </a:blip>
          <a:stretch>
            <a:fillRect/>
          </a:stretch>
        </p:blipFill>
        <p:spPr>
          <a:xfrm>
            <a:off x="763788" y="2528875"/>
            <a:ext cx="3723445" cy="255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229ddb1c7f_0_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56" name="Google Shape;156;g1229ddb1c7f_0_4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latin typeface="Roboto"/>
              <a:ea typeface="Roboto"/>
              <a:cs typeface="Roboto"/>
              <a:sym typeface="Roboto"/>
            </a:endParaRPr>
          </a:p>
        </p:txBody>
      </p:sp>
      <p:pic>
        <p:nvPicPr>
          <p:cNvPr id="157" name="Google Shape;157;g1229ddb1c7f_0_46"/>
          <p:cNvPicPr preferRelativeResize="0"/>
          <p:nvPr/>
        </p:nvPicPr>
        <p:blipFill>
          <a:blip r:embed="rId3">
            <a:alphaModFix/>
          </a:blip>
          <a:stretch>
            <a:fillRect/>
          </a:stretch>
        </p:blipFill>
        <p:spPr>
          <a:xfrm>
            <a:off x="3315875" y="1831975"/>
            <a:ext cx="5516426" cy="2783100"/>
          </a:xfrm>
          <a:prstGeom prst="rect">
            <a:avLst/>
          </a:prstGeom>
          <a:noFill/>
          <a:ln>
            <a:noFill/>
          </a:ln>
        </p:spPr>
      </p:pic>
      <p:sp>
        <p:nvSpPr>
          <p:cNvPr id="158" name="Google Shape;158;g1229ddb1c7f_0_46"/>
          <p:cNvSpPr txBox="1"/>
          <p:nvPr/>
        </p:nvSpPr>
        <p:spPr>
          <a:xfrm>
            <a:off x="311700" y="1831975"/>
            <a:ext cx="3085200" cy="2918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2200"/>
              </a:spcBef>
              <a:spcAft>
                <a:spcPts val="0"/>
              </a:spcAft>
              <a:buClr>
                <a:schemeClr val="dk1"/>
              </a:buClr>
              <a:buSzPts val="1200"/>
              <a:buFont typeface="Roboto"/>
              <a:buAutoNum type="arabicPeriod" startAt="3"/>
            </a:pPr>
            <a:r>
              <a:rPr lang="uk" sz="1200">
                <a:solidFill>
                  <a:schemeClr val="dk1"/>
                </a:solidFill>
                <a:highlight>
                  <a:schemeClr val="lt1"/>
                </a:highlight>
                <a:latin typeface="Roboto"/>
                <a:ea typeface="Roboto"/>
                <a:cs typeface="Roboto"/>
                <a:sym typeface="Roboto"/>
              </a:rPr>
              <a:t>В папці MyProject створюємо локальний репозиторій.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Для цього потрібно набрати команду:</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b="1" lang="uk" sz="1200">
                <a:solidFill>
                  <a:schemeClr val="dk1"/>
                </a:solidFill>
                <a:highlight>
                  <a:srgbClr val="FCE5CD"/>
                </a:highlight>
              </a:rPr>
              <a:t>git init</a:t>
            </a:r>
            <a:endParaRPr b="1" sz="1200">
              <a:solidFill>
                <a:schemeClr val="dk1"/>
              </a:solidFill>
              <a:highlight>
                <a:srgbClr val="FCE5CD"/>
              </a:highlight>
            </a:endParaRPr>
          </a:p>
          <a:p>
            <a:pPr indent="0" lvl="0" marL="45720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Після цього буде створено папку .git у тому місці, де знаходиться консоль.</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a:t>
            </a:r>
            <a:r>
              <a:rPr lang="uk" sz="1200">
                <a:solidFill>
                  <a:schemeClr val="dk1"/>
                </a:solidFill>
                <a:highlight>
                  <a:schemeClr val="lt1"/>
                </a:highlight>
                <a:latin typeface="Roboto"/>
                <a:ea typeface="Roboto"/>
                <a:cs typeface="Roboto"/>
                <a:sym typeface="Roboto"/>
              </a:rPr>
              <a:t>оречі, якщо ви не бачите на своєму компютері розширення файлу, треба виконати наступні дії: в меню “View” активувати опцію “Hidden item”.</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1b810f6760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64" name="Google Shape;164;g11b810f6760_1_0"/>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pic>
        <p:nvPicPr>
          <p:cNvPr id="165" name="Google Shape;165;g11b810f6760_1_0"/>
          <p:cNvPicPr preferRelativeResize="0"/>
          <p:nvPr/>
        </p:nvPicPr>
        <p:blipFill>
          <a:blip r:embed="rId3">
            <a:alphaModFix/>
          </a:blip>
          <a:stretch>
            <a:fillRect/>
          </a:stretch>
        </p:blipFill>
        <p:spPr>
          <a:xfrm>
            <a:off x="559863" y="1654649"/>
            <a:ext cx="7895724" cy="2464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2623a6d87f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pic>
        <p:nvPicPr>
          <p:cNvPr id="171" name="Google Shape;171;g12623a6d87f_0_30"/>
          <p:cNvPicPr preferRelativeResize="0"/>
          <p:nvPr/>
        </p:nvPicPr>
        <p:blipFill>
          <a:blip r:embed="rId3">
            <a:alphaModFix/>
          </a:blip>
          <a:stretch>
            <a:fillRect/>
          </a:stretch>
        </p:blipFill>
        <p:spPr>
          <a:xfrm>
            <a:off x="3625100" y="2085000"/>
            <a:ext cx="5207199" cy="2197649"/>
          </a:xfrm>
          <a:prstGeom prst="rect">
            <a:avLst/>
          </a:prstGeom>
          <a:noFill/>
          <a:ln>
            <a:noFill/>
          </a:ln>
        </p:spPr>
      </p:pic>
      <p:sp>
        <p:nvSpPr>
          <p:cNvPr id="172" name="Google Shape;172;g12623a6d87f_0_30"/>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73" name="Google Shape;173;g12623a6d87f_0_30"/>
          <p:cNvSpPr txBox="1"/>
          <p:nvPr/>
        </p:nvSpPr>
        <p:spPr>
          <a:xfrm>
            <a:off x="311700" y="1654650"/>
            <a:ext cx="3428100" cy="3343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2200"/>
              </a:spcBef>
              <a:spcAft>
                <a:spcPts val="0"/>
              </a:spcAft>
              <a:buNone/>
            </a:pPr>
            <a:r>
              <a:rPr lang="uk" sz="1200">
                <a:solidFill>
                  <a:schemeClr val="dk1"/>
                </a:solidFill>
                <a:highlight>
                  <a:schemeClr val="lt1"/>
                </a:highlight>
                <a:latin typeface="Roboto"/>
                <a:ea typeface="Roboto"/>
                <a:cs typeface="Roboto"/>
                <a:sym typeface="Roboto"/>
              </a:rPr>
              <a:t>.git - це папка, яка зберігає всю інформацію про гіт репозиторії. Її видаляти не потрібно;)</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додаються файли в цей проект (Test.txt, Test.docx - можна створити або скопіювати існуючі на локальному комп’ютері), і їх стан стає Untracked. Щоб подивитися, який статус роботи на даний момент пишемо:</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b="1" lang="uk" sz="1200">
                <a:solidFill>
                  <a:schemeClr val="dk1"/>
                </a:solidFill>
                <a:highlight>
                  <a:srgbClr val="FCE5CD"/>
                </a:highlight>
              </a:rPr>
              <a:t>git status</a:t>
            </a:r>
            <a:endParaRPr b="1" sz="1200">
              <a:solidFill>
                <a:schemeClr val="dk1"/>
              </a:solidFill>
              <a:highlight>
                <a:srgbClr val="FCE5CD"/>
              </a:highlight>
            </a:endParaRPr>
          </a:p>
          <a:p>
            <a:pPr indent="0" lvl="0" marL="457200" rtl="0" algn="l">
              <a:lnSpc>
                <a:spcPct val="115000"/>
              </a:lnSpc>
              <a:spcBef>
                <a:spcPts val="0"/>
              </a:spcBef>
              <a:spcAft>
                <a:spcPts val="0"/>
              </a:spcAft>
              <a:buNone/>
            </a:pPr>
            <a:r>
              <a:t/>
            </a:r>
            <a:endParaRPr b="1" sz="1200">
              <a:solidFill>
                <a:schemeClr val="dk1"/>
              </a:solidFill>
              <a:highlight>
                <a:srgbClr val="FFF2CC"/>
              </a:highlight>
            </a:endParaRPr>
          </a:p>
          <a:p>
            <a:pPr indent="0" lvl="0" marL="457200" rtl="0" algn="l">
              <a:lnSpc>
                <a:spcPct val="115000"/>
              </a:lnSpc>
              <a:spcBef>
                <a:spcPts val="0"/>
              </a:spcBef>
              <a:spcAft>
                <a:spcPts val="0"/>
              </a:spcAft>
              <a:buNone/>
            </a:pPr>
            <a:r>
              <a:rPr lang="uk" sz="1200">
                <a:solidFill>
                  <a:schemeClr val="dk1"/>
                </a:solidFill>
                <a:highlight>
                  <a:schemeClr val="lt1"/>
                </a:highlight>
              </a:rPr>
              <a:t>Ми знаходимося в master гілці, і поки ми не перейдемо в іншу, так і залишиться.</a:t>
            </a:r>
            <a:endParaRPr sz="1200">
              <a:solidFill>
                <a:schemeClr val="dk1"/>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1b810f6760_1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79" name="Google Shape;179;g11b810f6760_1_8"/>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80" name="Google Shape;180;g11b810f6760_1_8"/>
          <p:cNvSpPr txBox="1"/>
          <p:nvPr/>
        </p:nvSpPr>
        <p:spPr>
          <a:xfrm>
            <a:off x="311700" y="1654650"/>
            <a:ext cx="85206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Таким чином видно, які файли змінені, але ще не додані в staged. Щоб додати їх у стан </a:t>
            </a:r>
            <a:r>
              <a:rPr b="1" lang="uk" sz="1200">
                <a:solidFill>
                  <a:schemeClr val="dk1"/>
                </a:solidFill>
                <a:highlight>
                  <a:schemeClr val="lt1"/>
                </a:highlight>
                <a:latin typeface="Roboto"/>
                <a:ea typeface="Roboto"/>
                <a:cs typeface="Roboto"/>
                <a:sym typeface="Roboto"/>
              </a:rPr>
              <a:t>staged</a:t>
            </a:r>
            <a:r>
              <a:rPr lang="uk" sz="1200">
                <a:solidFill>
                  <a:schemeClr val="dk1"/>
                </a:solidFill>
                <a:highlight>
                  <a:schemeClr val="lt1"/>
                </a:highlight>
                <a:latin typeface="Roboto"/>
                <a:ea typeface="Roboto"/>
                <a:cs typeface="Roboto"/>
                <a:sym typeface="Roboto"/>
              </a:rPr>
              <a:t>, потрібно написати git add. Тут може бути кілька варіантів, наприклад: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-A</a:t>
            </a:r>
            <a:r>
              <a:rPr lang="uk" sz="1200">
                <a:solidFill>
                  <a:schemeClr val="dk1"/>
                </a:solidFill>
                <a:highlight>
                  <a:schemeClr val="lt1"/>
                </a:highlight>
                <a:latin typeface="Roboto"/>
                <a:ea typeface="Roboto"/>
                <a:cs typeface="Roboto"/>
                <a:sym typeface="Roboto"/>
              </a:rPr>
              <a:t> — додати всі файли із стану в staged;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a:t>
            </a:r>
            <a:r>
              <a:rPr lang="uk" sz="1200">
                <a:solidFill>
                  <a:schemeClr val="dk1"/>
                </a:solidFill>
                <a:highlight>
                  <a:schemeClr val="lt1"/>
                </a:highlight>
                <a:latin typeface="Roboto"/>
                <a:ea typeface="Roboto"/>
                <a:cs typeface="Roboto"/>
                <a:sym typeface="Roboto"/>
              </a:rPr>
              <a:t> — додайте всі файли з цієї папки та всі внутрішні. По суті те саме, що і попереднє;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&lt;ім’я файлу&gt; </a:t>
            </a:r>
            <a:r>
              <a:rPr lang="uk" sz="1200">
                <a:solidFill>
                  <a:schemeClr val="dk1"/>
                </a:solidFill>
                <a:highlight>
                  <a:schemeClr val="lt1"/>
                </a:highlight>
                <a:latin typeface="Roboto"/>
                <a:ea typeface="Roboto"/>
                <a:cs typeface="Roboto"/>
                <a:sym typeface="Roboto"/>
              </a:rPr>
              <a:t> —  додає тільки конкретний файл, наприклад </a:t>
            </a:r>
            <a:r>
              <a:rPr lang="uk" sz="1200">
                <a:solidFill>
                  <a:schemeClr val="dk1"/>
                </a:solidFill>
                <a:highlight>
                  <a:srgbClr val="FCE5CD"/>
                </a:highlight>
                <a:latin typeface="Roboto"/>
                <a:ea typeface="Roboto"/>
                <a:cs typeface="Roboto"/>
                <a:sym typeface="Roboto"/>
              </a:rPr>
              <a:t>git add Test.docx</a:t>
            </a:r>
            <a:r>
              <a:rPr lang="uk" sz="1200">
                <a:solidFill>
                  <a:schemeClr val="dk1"/>
                </a:solidFill>
                <a:highlight>
                  <a:schemeClr val="lt1"/>
                </a:highlight>
                <a:latin typeface="Roboto"/>
                <a:ea typeface="Roboto"/>
                <a:cs typeface="Roboto"/>
                <a:sym typeface="Roboto"/>
              </a:rPr>
              <a:t>. Зауважимо, що файл пишем                                             без кутових дужок і обов’язково через крапку з розширенням.</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*.&lt;розширення&gt;</a:t>
            </a:r>
            <a:r>
              <a:rPr lang="uk" sz="1200">
                <a:solidFill>
                  <a:schemeClr val="dk1"/>
                </a:solidFill>
                <a:highlight>
                  <a:schemeClr val="lt1"/>
                </a:highlight>
                <a:latin typeface="Roboto"/>
                <a:ea typeface="Roboto"/>
                <a:cs typeface="Roboto"/>
                <a:sym typeface="Roboto"/>
              </a:rPr>
              <a:t>— додає всі файли за вибраним розширенням. Наприклад, якщо в папці декілька файлів з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розширенням docx, вони всі будуть добавлені.</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Виберемо, наприклад, варіант:</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*.txt</a:t>
            </a:r>
            <a:endParaRPr sz="1200">
              <a:solidFill>
                <a:schemeClr val="dk1"/>
              </a:solidFill>
              <a:highlight>
                <a:srgbClr val="FCE5CD"/>
              </a:highlight>
              <a:latin typeface="Roboto"/>
              <a:ea typeface="Roboto"/>
              <a:cs typeface="Roboto"/>
              <a:sym typeface="Roboto"/>
            </a:endParaRPr>
          </a:p>
        </p:txBody>
      </p:sp>
      <p:pic>
        <p:nvPicPr>
          <p:cNvPr id="181" name="Google Shape;181;g11b810f6760_1_8"/>
          <p:cNvPicPr preferRelativeResize="0"/>
          <p:nvPr/>
        </p:nvPicPr>
        <p:blipFill>
          <a:blip r:embed="rId3">
            <a:alphaModFix/>
          </a:blip>
          <a:stretch>
            <a:fillRect/>
          </a:stretch>
        </p:blipFill>
        <p:spPr>
          <a:xfrm>
            <a:off x="2412450" y="4130375"/>
            <a:ext cx="6419850" cy="80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1b810f6760_1_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87" name="Google Shape;187;g11b810f6760_1_1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88" name="Google Shape;188;g11b810f6760_1_16"/>
          <p:cNvSpPr txBox="1"/>
          <p:nvPr/>
        </p:nvSpPr>
        <p:spPr>
          <a:xfrm>
            <a:off x="311700" y="1654650"/>
            <a:ext cx="8520600" cy="3237000"/>
          </a:xfrm>
          <a:prstGeom prst="rect">
            <a:avLst/>
          </a:prstGeom>
          <a:noFill/>
          <a:ln>
            <a:noFill/>
          </a:ln>
        </p:spPr>
        <p:txBody>
          <a:bodyPr anchorCtr="0" anchor="t" bIns="91425" lIns="91425" spcFirstLastPara="1" rIns="91425" wrap="square" tIns="91425">
            <a:spAutoFit/>
          </a:bodyPr>
          <a:lstStyle/>
          <a:p>
            <a:pPr indent="179999"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Щоб перевірити статус, використовується вже відома нам команда:</a:t>
            </a:r>
            <a:endParaRPr sz="1200">
              <a:solidFill>
                <a:schemeClr val="dk1"/>
              </a:solidFill>
              <a:highlight>
                <a:schemeClr val="lt1"/>
              </a:highlight>
              <a:latin typeface="Roboto"/>
              <a:ea typeface="Roboto"/>
              <a:cs typeface="Roboto"/>
              <a:sym typeface="Roboto"/>
            </a:endParaRPr>
          </a:p>
          <a:p>
            <a:pPr indent="179999" lvl="0" marL="0" rtl="0" algn="l">
              <a:lnSpc>
                <a:spcPct val="115000"/>
              </a:lnSpc>
              <a:spcBef>
                <a:spcPts val="0"/>
              </a:spcBef>
              <a:spcAft>
                <a:spcPts val="0"/>
              </a:spcAft>
              <a:buNone/>
            </a:pPr>
            <a:r>
              <a:rPr b="1" lang="uk" sz="1200">
                <a:solidFill>
                  <a:schemeClr val="dk1"/>
                </a:solidFill>
                <a:highlight>
                  <a:srgbClr val="FCE5CD"/>
                </a:highlight>
              </a:rPr>
              <a:t>git status</a:t>
            </a:r>
            <a:endParaRPr sz="1200">
              <a:solidFill>
                <a:schemeClr val="dk1"/>
              </a:solidFill>
              <a:highlight>
                <a:srgbClr val="FCE5CD"/>
              </a:highlight>
              <a:latin typeface="Roboto"/>
              <a:ea typeface="Roboto"/>
              <a:cs typeface="Roboto"/>
              <a:sym typeface="Roboto"/>
            </a:endParaRPr>
          </a:p>
          <a:p>
            <a:pPr indent="179999"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l">
              <a:lnSpc>
                <a:spcPct val="115000"/>
              </a:lnSpc>
              <a:spcBef>
                <a:spcPts val="0"/>
              </a:spcBef>
              <a:spcAft>
                <a:spcPts val="0"/>
              </a:spcAft>
              <a:buNone/>
            </a:pPr>
            <a:r>
              <a:t/>
            </a:r>
            <a:endParaRPr sz="1800">
              <a:solidFill>
                <a:schemeClr val="dk2"/>
              </a:solidFill>
            </a:endParaRPr>
          </a:p>
          <a:p>
            <a:pPr indent="179999" lvl="0" marL="0" rtl="0" algn="just">
              <a:lnSpc>
                <a:spcPct val="115000"/>
              </a:lnSpc>
              <a:spcBef>
                <a:spcPts val="0"/>
              </a:spcBef>
              <a:spcAft>
                <a:spcPts val="0"/>
              </a:spcAft>
              <a:buNone/>
            </a:pPr>
            <a:r>
              <a:rPr lang="uk" sz="1200">
                <a:solidFill>
                  <a:schemeClr val="dk1"/>
                </a:solidFill>
              </a:rPr>
              <a:t>Зрозуміло, що регулярний вираз відпрацював дуже добре, і тепер Тest.txt знаходиться в стані </a:t>
            </a:r>
            <a:r>
              <a:rPr b="1" lang="uk" sz="1200">
                <a:solidFill>
                  <a:schemeClr val="dk1"/>
                </a:solidFill>
              </a:rPr>
              <a:t>Staged</a:t>
            </a:r>
            <a:r>
              <a:rPr lang="uk" sz="1200">
                <a:solidFill>
                  <a:schemeClr val="dk1"/>
                </a:solidFill>
              </a:rPr>
              <a:t>.</a:t>
            </a:r>
            <a:endParaRPr sz="1200">
              <a:solidFill>
                <a:schemeClr val="dk1"/>
              </a:solidFill>
              <a:highlight>
                <a:schemeClr val="lt1"/>
              </a:highlight>
              <a:latin typeface="Roboto"/>
              <a:ea typeface="Roboto"/>
              <a:cs typeface="Roboto"/>
              <a:sym typeface="Roboto"/>
            </a:endParaRPr>
          </a:p>
        </p:txBody>
      </p:sp>
      <p:pic>
        <p:nvPicPr>
          <p:cNvPr id="189" name="Google Shape;189;g11b810f6760_1_16"/>
          <p:cNvPicPr preferRelativeResize="0"/>
          <p:nvPr/>
        </p:nvPicPr>
        <p:blipFill>
          <a:blip r:embed="rId3">
            <a:alphaModFix/>
          </a:blip>
          <a:stretch>
            <a:fillRect/>
          </a:stretch>
        </p:blipFill>
        <p:spPr>
          <a:xfrm>
            <a:off x="2132561" y="2313838"/>
            <a:ext cx="5882101" cy="1918625"/>
          </a:xfrm>
          <a:prstGeom prst="rect">
            <a:avLst/>
          </a:prstGeom>
          <a:noFill/>
          <a:ln>
            <a:noFill/>
          </a:ln>
        </p:spPr>
      </p:pic>
      <p:sp>
        <p:nvSpPr>
          <p:cNvPr id="190" name="Google Shape;190;g11b810f6760_1_16"/>
          <p:cNvSpPr/>
          <p:nvPr/>
        </p:nvSpPr>
        <p:spPr>
          <a:xfrm>
            <a:off x="1129338" y="3222913"/>
            <a:ext cx="867900" cy="2334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1b810f6760_1_16"/>
          <p:cNvSpPr/>
          <p:nvPr/>
        </p:nvSpPr>
        <p:spPr>
          <a:xfrm>
            <a:off x="1129338" y="3927663"/>
            <a:ext cx="867900" cy="2334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a:p>
            <a:pPr indent="0" lvl="0" marL="0" rtl="0" algn="l">
              <a:lnSpc>
                <a:spcPct val="100000"/>
              </a:lnSpc>
              <a:spcBef>
                <a:spcPts val="0"/>
              </a:spcBef>
              <a:spcAft>
                <a:spcPts val="0"/>
              </a:spcAft>
              <a:buSzPct val="111111"/>
              <a:buNone/>
            </a:pPr>
            <a:r>
              <a:t/>
            </a:r>
            <a:endParaRPr>
              <a:latin typeface="Roboto"/>
              <a:ea typeface="Roboto"/>
              <a:cs typeface="Roboto"/>
              <a:sym typeface="Roboto"/>
            </a:endParaRPr>
          </a:p>
        </p:txBody>
      </p:sp>
      <p:sp>
        <p:nvSpPr>
          <p:cNvPr id="62" name="Google Shape;62;p2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330200" lvl="0" marL="457200" rtl="0" algn="l">
              <a:spcBef>
                <a:spcPts val="220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Що таке GIT?</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Переваги GIT</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Початок роботи з GIT</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Початкове налаштування GIT</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Робота в локальному репозиторії</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Робота з віддаленим репозиторієм</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Додаткова інформація</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GitLab vs GitHub</a:t>
            </a:r>
            <a:endParaRPr sz="1600">
              <a:solidFill>
                <a:schemeClr val="dk1"/>
              </a:solidFill>
              <a:highlight>
                <a:schemeClr val="lt1"/>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Домашнє завдання</a:t>
            </a:r>
            <a:endParaRPr sz="1600">
              <a:solidFill>
                <a:schemeClr val="dk1"/>
              </a:solidFill>
              <a:highlight>
                <a:schemeClr val="lt1"/>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1b810f6760_1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97" name="Google Shape;197;g11b810f6760_1_2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98" name="Google Shape;198;g11b810f6760_1_25"/>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200">
                <a:solidFill>
                  <a:schemeClr val="dk1"/>
                </a:solidFill>
                <a:highlight>
                  <a:schemeClr val="lt1"/>
                </a:highlight>
              </a:rPr>
              <a:t>На малюнку відображена схема руху файлів через різні стани: файл Test.txt знаходиться у стані </a:t>
            </a:r>
            <a:r>
              <a:rPr b="1" lang="uk" sz="1200">
                <a:solidFill>
                  <a:schemeClr val="dk1"/>
                </a:solidFill>
                <a:highlight>
                  <a:schemeClr val="lt1"/>
                </a:highlight>
              </a:rPr>
              <a:t>staged</a:t>
            </a:r>
            <a:r>
              <a:rPr lang="uk" sz="1200">
                <a:solidFill>
                  <a:schemeClr val="dk1"/>
                </a:solidFill>
                <a:highlight>
                  <a:schemeClr val="lt1"/>
                </a:highlight>
              </a:rPr>
              <a:t>.</a:t>
            </a:r>
            <a:endParaRPr sz="1200">
              <a:solidFill>
                <a:schemeClr val="dk1"/>
              </a:solidFill>
              <a:highlight>
                <a:schemeClr val="lt1"/>
              </a:highlight>
              <a:latin typeface="Roboto"/>
              <a:ea typeface="Roboto"/>
              <a:cs typeface="Roboto"/>
              <a:sym typeface="Roboto"/>
            </a:endParaRPr>
          </a:p>
        </p:txBody>
      </p:sp>
      <p:pic>
        <p:nvPicPr>
          <p:cNvPr id="199" name="Google Shape;199;g11b810f6760_1_25"/>
          <p:cNvPicPr preferRelativeResize="0"/>
          <p:nvPr/>
        </p:nvPicPr>
        <p:blipFill>
          <a:blip r:embed="rId3">
            <a:alphaModFix/>
          </a:blip>
          <a:stretch>
            <a:fillRect/>
          </a:stretch>
        </p:blipFill>
        <p:spPr>
          <a:xfrm>
            <a:off x="1553513" y="2023950"/>
            <a:ext cx="6036976" cy="296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1b810f6760_1_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05" name="Google Shape;205;g11b810f6760_1_37"/>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06" name="Google Shape;206;g11b810f6760_1_37"/>
          <p:cNvSpPr txBox="1"/>
          <p:nvPr/>
        </p:nvSpPr>
        <p:spPr>
          <a:xfrm>
            <a:off x="311700" y="1654650"/>
            <a:ext cx="8520600" cy="157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uk" sz="1200">
                <a:solidFill>
                  <a:schemeClr val="dk1"/>
                </a:solidFill>
              </a:rPr>
              <a:t>І, нарешті, останній етап при локальному репозиторії — зробити commit* (неформ. - закоммітити):</a:t>
            </a:r>
            <a:br>
              <a:rPr lang="uk" sz="1200">
                <a:solidFill>
                  <a:schemeClr val="dk1"/>
                </a:solidFill>
              </a:rPr>
            </a:br>
            <a:r>
              <a:rPr lang="uk" sz="1200">
                <a:solidFill>
                  <a:schemeClr val="dk1"/>
                </a:solidFill>
              </a:rPr>
              <a:t>*</a:t>
            </a:r>
            <a:r>
              <a:rPr lang="uk" sz="1000">
                <a:solidFill>
                  <a:schemeClr val="dk1"/>
                </a:solidFill>
              </a:rPr>
              <a:t>З англ. commit означає «фіксувати». Git-commit — це операція, яка створює всі підготовлені зміни і відправляє їх у репозиторій як єдине ціле. Навіщо потрібен комміт, якщо Git і так слідкує за всіма змінами? Комміти розбивають процес розробки, що складається з великого обсягу виправлень у файлі, на окремі кроки. Тобто комміт — це логічно завершена зміна всередині проекту і зрозуміла (в тому числі й іншими розробниками) точка, до якої можна повернутися, якщо виникнуть якісь проблеми.</a:t>
            </a:r>
            <a:endParaRPr sz="1000">
              <a:solidFill>
                <a:schemeClr val="dk1"/>
              </a:solidFill>
            </a:endParaRPr>
          </a:p>
          <a:p>
            <a:pPr indent="0" lvl="0" marL="0" rtl="0" algn="l">
              <a:spcBef>
                <a:spcPts val="0"/>
              </a:spcBef>
              <a:spcAft>
                <a:spcPts val="0"/>
              </a:spcAft>
              <a:buNone/>
            </a:pPr>
            <a:r>
              <a:t/>
            </a:r>
            <a:endParaRPr b="1">
              <a:solidFill>
                <a:schemeClr val="dk1"/>
              </a:solidFill>
              <a:highlight>
                <a:srgbClr val="FFF2CC"/>
              </a:highlight>
            </a:endParaRPr>
          </a:p>
          <a:p>
            <a:pPr indent="0" lvl="0" marL="0" rtl="0" algn="l">
              <a:spcBef>
                <a:spcPts val="0"/>
              </a:spcBef>
              <a:spcAft>
                <a:spcPts val="0"/>
              </a:spcAft>
              <a:buNone/>
            </a:pPr>
            <a:r>
              <a:rPr b="1" lang="uk">
                <a:solidFill>
                  <a:schemeClr val="dk1"/>
                </a:solidFill>
                <a:highlight>
                  <a:srgbClr val="FCE5CD"/>
                </a:highlight>
              </a:rPr>
              <a:t>git commit -m </a:t>
            </a:r>
            <a:r>
              <a:rPr b="1" lang="uk">
                <a:solidFill>
                  <a:schemeClr val="dk1"/>
                </a:solidFill>
                <a:highlight>
                  <a:srgbClr val="FCE5CD"/>
                </a:highlight>
              </a:rPr>
              <a:t>“</a:t>
            </a:r>
            <a:r>
              <a:rPr b="1" lang="uk">
                <a:solidFill>
                  <a:schemeClr val="dk1"/>
                </a:solidFill>
                <a:highlight>
                  <a:srgbClr val="FCE5CD"/>
                </a:highlight>
              </a:rPr>
              <a:t>first commit: all txt files were added to the project</a:t>
            </a:r>
            <a:r>
              <a:rPr b="1" lang="uk">
                <a:solidFill>
                  <a:schemeClr val="dk1"/>
                </a:solidFill>
                <a:highlight>
                  <a:srgbClr val="FCE5CD"/>
                </a:highlight>
              </a:rPr>
              <a:t>”</a:t>
            </a:r>
            <a:endParaRPr sz="1200">
              <a:solidFill>
                <a:schemeClr val="dk1"/>
              </a:solidFill>
              <a:highlight>
                <a:srgbClr val="FCE5CD"/>
              </a:highlight>
            </a:endParaRPr>
          </a:p>
        </p:txBody>
      </p:sp>
      <p:sp>
        <p:nvSpPr>
          <p:cNvPr id="207" name="Google Shape;207;g11b810f6760_1_37"/>
          <p:cNvSpPr txBox="1"/>
          <p:nvPr/>
        </p:nvSpPr>
        <p:spPr>
          <a:xfrm>
            <a:off x="311700" y="4474725"/>
            <a:ext cx="8520600" cy="48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uk" sz="900">
                <a:solidFill>
                  <a:srgbClr val="000000"/>
                </a:solidFill>
              </a:rPr>
              <a:t>Якщо у вас на даному етапі виникне помилка, наприклад, ви скопіювали команду вище, виправте лапки на початку і в кінці коментаря. Вони мають бути введені на англійській розкладці клавіатури. Текст у лапках - це коментар. Це короткий опис того, які були зміни у файлі.</a:t>
            </a:r>
            <a:endParaRPr sz="1200">
              <a:solidFill>
                <a:srgbClr val="000000"/>
              </a:solidFill>
            </a:endParaRPr>
          </a:p>
        </p:txBody>
      </p:sp>
      <p:pic>
        <p:nvPicPr>
          <p:cNvPr id="208" name="Google Shape;208;g11b810f6760_1_37"/>
          <p:cNvPicPr preferRelativeResize="0"/>
          <p:nvPr/>
        </p:nvPicPr>
        <p:blipFill>
          <a:blip r:embed="rId3">
            <a:alphaModFix/>
          </a:blip>
          <a:stretch>
            <a:fillRect/>
          </a:stretch>
        </p:blipFill>
        <p:spPr>
          <a:xfrm>
            <a:off x="697250" y="3293725"/>
            <a:ext cx="7749500" cy="111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1b810f6760_1_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14" name="Google Shape;214;g11b810f6760_1_4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15" name="Google Shape;215;g11b810f6760_1_46"/>
          <p:cNvSpPr txBox="1"/>
          <p:nvPr/>
        </p:nvSpPr>
        <p:spPr>
          <a:xfrm>
            <a:off x="311700" y="1654650"/>
            <a:ext cx="8520600" cy="100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uk" sz="1200">
                <a:solidFill>
                  <a:srgbClr val="000000"/>
                </a:solidFill>
              </a:rPr>
              <a:t>Далі є чудова команда, щоб подивитися на історію коммітів у гілці. Скористаємося нею:</a:t>
            </a:r>
            <a:endParaRPr sz="1200">
              <a:solidFill>
                <a:srgbClr val="000000"/>
              </a:solidFill>
            </a:endParaRPr>
          </a:p>
          <a:p>
            <a:pPr indent="0" lvl="0" marL="0" rtl="0" algn="just">
              <a:lnSpc>
                <a:spcPct val="115000"/>
              </a:lnSpc>
              <a:spcBef>
                <a:spcPts val="0"/>
              </a:spcBef>
              <a:spcAft>
                <a:spcPts val="0"/>
              </a:spcAft>
              <a:buNone/>
            </a:pPr>
            <a:br>
              <a:rPr lang="uk" sz="1200">
                <a:solidFill>
                  <a:srgbClr val="000000"/>
                </a:solidFill>
              </a:rPr>
            </a:br>
            <a:r>
              <a:rPr b="1" lang="uk" sz="1200">
                <a:solidFill>
                  <a:srgbClr val="000000"/>
                </a:solidFill>
                <a:highlight>
                  <a:srgbClr val="FCE5CD"/>
                </a:highlight>
              </a:rPr>
              <a:t>git log</a:t>
            </a:r>
            <a:endParaRPr b="1" sz="1200">
              <a:solidFill>
                <a:srgbClr val="000000"/>
              </a:solidFill>
              <a:highlight>
                <a:srgbClr val="FCE5CD"/>
              </a:highlight>
            </a:endParaRPr>
          </a:p>
          <a:p>
            <a:pPr indent="179999" lvl="0" marL="0" rtl="0" algn="just">
              <a:lnSpc>
                <a:spcPct val="115000"/>
              </a:lnSpc>
              <a:spcBef>
                <a:spcPts val="0"/>
              </a:spcBef>
              <a:spcAft>
                <a:spcPts val="0"/>
              </a:spcAft>
              <a:buNone/>
            </a:pPr>
            <a:r>
              <a:t/>
            </a:r>
            <a:endParaRPr sz="1200">
              <a:solidFill>
                <a:srgbClr val="000000"/>
              </a:solidFill>
            </a:endParaRPr>
          </a:p>
        </p:txBody>
      </p:sp>
      <p:pic>
        <p:nvPicPr>
          <p:cNvPr id="216" name="Google Shape;216;g11b810f6760_1_46"/>
          <p:cNvPicPr preferRelativeResize="0"/>
          <p:nvPr/>
        </p:nvPicPr>
        <p:blipFill>
          <a:blip r:embed="rId3">
            <a:alphaModFix/>
          </a:blip>
          <a:stretch>
            <a:fillRect/>
          </a:stretch>
        </p:blipFill>
        <p:spPr>
          <a:xfrm>
            <a:off x="697251" y="2661150"/>
            <a:ext cx="7749499" cy="1028702"/>
          </a:xfrm>
          <a:prstGeom prst="rect">
            <a:avLst/>
          </a:prstGeom>
          <a:noFill/>
          <a:ln>
            <a:noFill/>
          </a:ln>
        </p:spPr>
      </p:pic>
      <p:sp>
        <p:nvSpPr>
          <p:cNvPr id="217" name="Google Shape;217;g11b810f6760_1_46"/>
          <p:cNvSpPr txBox="1"/>
          <p:nvPr/>
        </p:nvSpPr>
        <p:spPr>
          <a:xfrm>
            <a:off x="311700" y="3822800"/>
            <a:ext cx="8520600" cy="81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uk" sz="1200">
                <a:solidFill>
                  <a:srgbClr val="000000"/>
                </a:solidFill>
                <a:highlight>
                  <a:srgbClr val="FFFFFF"/>
                </a:highlight>
                <a:latin typeface="Roboto"/>
                <a:ea typeface="Roboto"/>
                <a:cs typeface="Roboto"/>
                <a:sym typeface="Roboto"/>
              </a:rPr>
              <a:t>Тут вже видно, що з'явився наш перший комміт із текстом, який ми передали. Дуже важливо зрозуміти, що текст, який ми передаємо, має максимально точно визначати те, що було зроблено за цей комміт. Це в майбутньому допомагатиме багато разів.</a:t>
            </a:r>
            <a:endParaRPr sz="180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1b810f6760_1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23" name="Google Shape;223;g11b810f6760_1_5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24" name="Google Shape;224;g11b810f6760_1_56"/>
          <p:cNvSpPr txBox="1"/>
          <p:nvPr/>
        </p:nvSpPr>
        <p:spPr>
          <a:xfrm>
            <a:off x="311700" y="1654650"/>
            <a:ext cx="85206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У вас може виникнути питання: а що сталося із файлом Test.docx? Зараз дізнаємося, використовуємо для цього вже відому нам команду. Для цього не обов’язково набирати її, можна натиснути на клавіатурі кнопку “стрілка вверх” декілька разів і знайти всі команди, які були введені раніше:</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b="1" lang="uk" sz="1200">
                <a:highlight>
                  <a:srgbClr val="FCE5CD"/>
                </a:highlight>
              </a:rPr>
              <a:t>git status</a:t>
            </a:r>
            <a:endParaRPr b="1" sz="1200">
              <a:highlight>
                <a:srgbClr val="FCE5CD"/>
              </a:highlight>
            </a:endParaRPr>
          </a:p>
          <a:p>
            <a:pPr indent="457200" lvl="0" marL="0" rtl="0" algn="l">
              <a:lnSpc>
                <a:spcPct val="115000"/>
              </a:lnSpc>
              <a:spcBef>
                <a:spcPts val="0"/>
              </a:spcBef>
              <a:spcAft>
                <a:spcPts val="0"/>
              </a:spcAft>
              <a:buNone/>
            </a:pPr>
            <a:r>
              <a:t/>
            </a:r>
            <a:endParaRPr b="1" sz="1200">
              <a:highlight>
                <a:srgbClr val="FFF2CC"/>
              </a:highlight>
            </a:endParaRPr>
          </a:p>
          <a:p>
            <a:pPr indent="457200" lvl="0" marL="0" rtl="0" algn="l">
              <a:lnSpc>
                <a:spcPct val="115000"/>
              </a:lnSpc>
              <a:spcBef>
                <a:spcPts val="0"/>
              </a:spcBef>
              <a:spcAft>
                <a:spcPts val="0"/>
              </a:spcAft>
              <a:buNone/>
            </a:pPr>
            <a:r>
              <a:t/>
            </a:r>
            <a:endParaRPr b="1" sz="1200">
              <a:highlight>
                <a:srgbClr val="FFF2CC"/>
              </a:highlight>
            </a:endParaRPr>
          </a:p>
          <a:p>
            <a:pPr indent="0" lvl="0" marL="0" rtl="0" algn="l">
              <a:lnSpc>
                <a:spcPct val="115000"/>
              </a:lnSpc>
              <a:spcBef>
                <a:spcPts val="0"/>
              </a:spcBef>
              <a:spcAft>
                <a:spcPts val="0"/>
              </a:spcAft>
              <a:buNone/>
            </a:pPr>
            <a:r>
              <a:t/>
            </a:r>
            <a:endParaRPr b="1" sz="1200">
              <a:highlight>
                <a:srgbClr val="FFF2CC"/>
              </a:highlight>
            </a:endParaRPr>
          </a:p>
          <a:p>
            <a:pPr indent="457200" lvl="0" marL="0" rtl="0" algn="l">
              <a:lnSpc>
                <a:spcPct val="115000"/>
              </a:lnSpc>
              <a:spcBef>
                <a:spcPts val="0"/>
              </a:spcBef>
              <a:spcAft>
                <a:spcPts val="0"/>
              </a:spcAft>
              <a:buNone/>
            </a:pPr>
            <a:r>
              <a:t/>
            </a:r>
            <a:endParaRPr b="1" sz="1200">
              <a:highlight>
                <a:srgbClr val="FFF2CC"/>
              </a:highlight>
            </a:endParaRPr>
          </a:p>
          <a:p>
            <a:pPr indent="457200" lvl="0" marL="0" rtl="0" algn="l">
              <a:lnSpc>
                <a:spcPct val="115000"/>
              </a:lnSpc>
              <a:spcBef>
                <a:spcPts val="0"/>
              </a:spcBef>
              <a:spcAft>
                <a:spcPts val="0"/>
              </a:spcAft>
              <a:buNone/>
            </a:pPr>
            <a:r>
              <a:t/>
            </a:r>
            <a:endParaRPr b="1" sz="1200">
              <a:highlight>
                <a:srgbClr val="FFF2CC"/>
              </a:highlight>
            </a:endParaRPr>
          </a:p>
          <a:p>
            <a:pPr indent="457200" lvl="0" marL="0" rtl="0" algn="l">
              <a:lnSpc>
                <a:spcPct val="115000"/>
              </a:lnSpc>
              <a:spcBef>
                <a:spcPts val="0"/>
              </a:spcBef>
              <a:spcAft>
                <a:spcPts val="0"/>
              </a:spcAft>
              <a:buNone/>
            </a:pPr>
            <a:r>
              <a:t/>
            </a:r>
            <a:endParaRPr b="1" sz="1200">
              <a:highlight>
                <a:srgbClr val="FFF2CC"/>
              </a:highlight>
            </a:endParaRPr>
          </a:p>
          <a:p>
            <a:pPr indent="457200" lvl="0" marL="0" rtl="0" algn="l">
              <a:lnSpc>
                <a:spcPct val="115000"/>
              </a:lnSpc>
              <a:spcBef>
                <a:spcPts val="0"/>
              </a:spcBef>
              <a:spcAft>
                <a:spcPts val="0"/>
              </a:spcAft>
              <a:buNone/>
            </a:pPr>
            <a:r>
              <a:t/>
            </a:r>
            <a:endParaRPr b="1" sz="1200">
              <a:highlight>
                <a:srgbClr val="FFF2CC"/>
              </a:highlight>
            </a:endParaRPr>
          </a:p>
          <a:p>
            <a:pPr indent="0" lvl="0" marL="0" rtl="0" algn="l">
              <a:lnSpc>
                <a:spcPct val="115000"/>
              </a:lnSpc>
              <a:spcBef>
                <a:spcPts val="0"/>
              </a:spcBef>
              <a:spcAft>
                <a:spcPts val="0"/>
              </a:spcAft>
              <a:buNone/>
            </a:pPr>
            <a:r>
              <a:rPr lang="uk" sz="1200">
                <a:highlight>
                  <a:srgbClr val="FFFFFF"/>
                </a:highlight>
              </a:rPr>
              <a:t>Як бачимо, він так і залишився в стані </a:t>
            </a:r>
            <a:r>
              <a:rPr b="1" lang="uk" sz="1200">
                <a:highlight>
                  <a:srgbClr val="FFFFFF"/>
                </a:highlight>
              </a:rPr>
              <a:t>untracked</a:t>
            </a:r>
            <a:r>
              <a:rPr lang="uk" sz="1200">
                <a:highlight>
                  <a:srgbClr val="FFFFFF"/>
                </a:highlight>
              </a:rPr>
              <a:t> і чекає свого часу. А може, ми зовсім не хочемо його додавати в проект? Буває й таке.</a:t>
            </a:r>
            <a:endParaRPr sz="1200">
              <a:highlight>
                <a:srgbClr val="FCE5CD"/>
              </a:highlight>
            </a:endParaRPr>
          </a:p>
        </p:txBody>
      </p:sp>
      <p:pic>
        <p:nvPicPr>
          <p:cNvPr id="225" name="Google Shape;225;g11b810f6760_1_56"/>
          <p:cNvPicPr preferRelativeResize="0"/>
          <p:nvPr/>
        </p:nvPicPr>
        <p:blipFill>
          <a:blip r:embed="rId3">
            <a:alphaModFix/>
          </a:blip>
          <a:stretch>
            <a:fillRect/>
          </a:stretch>
        </p:blipFill>
        <p:spPr>
          <a:xfrm>
            <a:off x="1013925" y="2915823"/>
            <a:ext cx="7116150" cy="112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1b810f6760_1_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31" name="Google Shape;231;g11b810f6760_1_6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32" name="Google Shape;232;g11b810f6760_1_65"/>
          <p:cNvSpPr txBox="1"/>
          <p:nvPr/>
        </p:nvSpPr>
        <p:spPr>
          <a:xfrm>
            <a:off x="311700" y="1654650"/>
            <a:ext cx="48210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rPr>
              <a:t>Далі, щоб стало цікавіше, спробуємо змінити текстовий файл Test.txt. Додамо туди якийсь текст,  зберігаємо файл і закриваєм.</a:t>
            </a:r>
            <a:endParaRPr sz="1200">
              <a:solidFill>
                <a:schemeClr val="dk1"/>
              </a:solidFill>
              <a:highlight>
                <a:schemeClr val="lt1"/>
              </a:highlight>
            </a:endParaRPr>
          </a:p>
          <a:p>
            <a:pPr indent="0" lvl="0" marL="0" rtl="0" algn="l">
              <a:lnSpc>
                <a:spcPct val="115000"/>
              </a:lnSpc>
              <a:spcBef>
                <a:spcPts val="0"/>
              </a:spcBef>
              <a:spcAft>
                <a:spcPts val="0"/>
              </a:spcAft>
              <a:buNone/>
            </a:pPr>
            <a:r>
              <a:t/>
            </a:r>
            <a:endParaRPr sz="1200">
              <a:solidFill>
                <a:schemeClr val="dk1"/>
              </a:solidFill>
              <a:highlight>
                <a:schemeClr val="lt1"/>
              </a:highlight>
            </a:endParaRPr>
          </a:p>
          <a:p>
            <a:pPr indent="0" lvl="0" marL="0" rtl="0" algn="l">
              <a:lnSpc>
                <a:spcPct val="115000"/>
              </a:lnSpc>
              <a:spcBef>
                <a:spcPts val="0"/>
              </a:spcBef>
              <a:spcAft>
                <a:spcPts val="0"/>
              </a:spcAft>
              <a:buNone/>
            </a:pPr>
            <a:r>
              <a:t/>
            </a:r>
            <a:endParaRPr sz="1200">
              <a:solidFill>
                <a:schemeClr val="dk1"/>
              </a:solidFill>
              <a:highlight>
                <a:schemeClr val="lt1"/>
              </a:highlight>
            </a:endParaRPr>
          </a:p>
          <a:p>
            <a:pPr indent="0" lvl="0" marL="0" rtl="0" algn="l">
              <a:lnSpc>
                <a:spcPct val="115000"/>
              </a:lnSpc>
              <a:spcBef>
                <a:spcPts val="0"/>
              </a:spcBef>
              <a:spcAft>
                <a:spcPts val="0"/>
              </a:spcAft>
              <a:buNone/>
            </a:pPr>
            <a:r>
              <a:t/>
            </a:r>
            <a:endParaRPr sz="1200">
              <a:solidFill>
                <a:schemeClr val="dk1"/>
              </a:solidFill>
              <a:highlight>
                <a:schemeClr val="lt1"/>
              </a:highlight>
            </a:endParaRPr>
          </a:p>
          <a:p>
            <a:pPr indent="0" lvl="0" marL="0" rtl="0" algn="l">
              <a:lnSpc>
                <a:spcPct val="115000"/>
              </a:lnSpc>
              <a:spcBef>
                <a:spcPts val="0"/>
              </a:spcBef>
              <a:spcAft>
                <a:spcPts val="0"/>
              </a:spcAft>
              <a:buNone/>
            </a:pPr>
            <a:r>
              <a:t/>
            </a:r>
            <a:endParaRPr sz="1200">
              <a:solidFill>
                <a:schemeClr val="dk1"/>
              </a:solidFill>
              <a:highlight>
                <a:schemeClr val="lt1"/>
              </a:highlight>
            </a:endParaRPr>
          </a:p>
          <a:p>
            <a:pPr indent="0" lvl="0" marL="0" rtl="0" algn="l">
              <a:lnSpc>
                <a:spcPct val="115000"/>
              </a:lnSpc>
              <a:spcBef>
                <a:spcPts val="0"/>
              </a:spcBef>
              <a:spcAft>
                <a:spcPts val="0"/>
              </a:spcAft>
              <a:buNone/>
            </a:pPr>
            <a:r>
              <a:t/>
            </a:r>
            <a:endParaRPr sz="1200">
              <a:solidFill>
                <a:schemeClr val="dk1"/>
              </a:solidFill>
              <a:highlight>
                <a:schemeClr val="lt1"/>
              </a:highlight>
            </a:endParaRPr>
          </a:p>
          <a:p>
            <a:pPr indent="0" lvl="0" marL="0" rtl="0" algn="l">
              <a:lnSpc>
                <a:spcPct val="115000"/>
              </a:lnSpc>
              <a:spcBef>
                <a:spcPts val="0"/>
              </a:spcBef>
              <a:spcAft>
                <a:spcPts val="0"/>
              </a:spcAft>
              <a:buNone/>
            </a:pPr>
            <a:r>
              <a:rPr lang="uk" sz="1200">
                <a:solidFill>
                  <a:schemeClr val="dk1"/>
                </a:solidFill>
                <a:highlight>
                  <a:schemeClr val="lt1"/>
                </a:highlight>
              </a:rPr>
              <a:t>Далі перевіримо стан:</a:t>
            </a:r>
            <a:endParaRPr sz="1200">
              <a:solidFill>
                <a:schemeClr val="dk1"/>
              </a:solidFill>
              <a:highlight>
                <a:schemeClr val="lt1"/>
              </a:highlight>
            </a:endParaRPr>
          </a:p>
          <a:p>
            <a:pPr indent="0" lvl="0" marL="0" rtl="0" algn="l">
              <a:lnSpc>
                <a:spcPct val="115000"/>
              </a:lnSpc>
              <a:spcBef>
                <a:spcPts val="0"/>
              </a:spcBef>
              <a:spcAft>
                <a:spcPts val="0"/>
              </a:spcAft>
              <a:buNone/>
            </a:pPr>
            <a:r>
              <a:rPr b="1" lang="uk" sz="1200">
                <a:solidFill>
                  <a:schemeClr val="dk1"/>
                </a:solidFill>
                <a:highlight>
                  <a:srgbClr val="FCE5CD"/>
                </a:highlight>
              </a:rPr>
              <a:t>git status</a:t>
            </a:r>
            <a:endParaRPr sz="1200">
              <a:highlight>
                <a:srgbClr val="FCE5CD"/>
              </a:highlight>
            </a:endParaRPr>
          </a:p>
        </p:txBody>
      </p:sp>
      <p:pic>
        <p:nvPicPr>
          <p:cNvPr id="233" name="Google Shape;233;g11b810f6760_1_65"/>
          <p:cNvPicPr preferRelativeResize="0"/>
          <p:nvPr/>
        </p:nvPicPr>
        <p:blipFill>
          <a:blip r:embed="rId3">
            <a:alphaModFix/>
          </a:blip>
          <a:stretch>
            <a:fillRect/>
          </a:stretch>
        </p:blipFill>
        <p:spPr>
          <a:xfrm>
            <a:off x="5313725" y="1654651"/>
            <a:ext cx="2680376" cy="1616824"/>
          </a:xfrm>
          <a:prstGeom prst="rect">
            <a:avLst/>
          </a:prstGeom>
          <a:noFill/>
          <a:ln>
            <a:noFill/>
          </a:ln>
        </p:spPr>
      </p:pic>
      <p:pic>
        <p:nvPicPr>
          <p:cNvPr id="234" name="Google Shape;234;g11b810f6760_1_65"/>
          <p:cNvPicPr preferRelativeResize="0"/>
          <p:nvPr/>
        </p:nvPicPr>
        <p:blipFill>
          <a:blip r:embed="rId4">
            <a:alphaModFix/>
          </a:blip>
          <a:stretch>
            <a:fillRect/>
          </a:stretch>
        </p:blipFill>
        <p:spPr>
          <a:xfrm>
            <a:off x="2491312" y="3410250"/>
            <a:ext cx="5162274" cy="161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1b810f6760_1_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40" name="Google Shape;240;g11b810f6760_1_7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41" name="Google Shape;241;g11b810f6760_1_75"/>
          <p:cNvSpPr txBox="1"/>
          <p:nvPr/>
        </p:nvSpPr>
        <p:spPr>
          <a:xfrm>
            <a:off x="311700" y="1654650"/>
            <a:ext cx="85206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Тут добре видно різницю між двома станами — untracked і modified. Test.docx знаходиться в стані untracked, а Test.txt знаходиться в modified. Тепер, коли вже є файли в стані modified, ми можемо подивитися на зміни, які були зроблені над ними. Зробити це можна за допомогою команди:</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chemeClr val="dk1"/>
                </a:solidFill>
                <a:highlight>
                  <a:srgbClr val="FCE5CD"/>
                </a:highlight>
              </a:rPr>
              <a:t>git diff</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Тобто, тут добре видно, що я додав у наш текстовий файл “Я вивчаю GIT”.</a:t>
            </a:r>
            <a:endParaRPr b="1" sz="1200">
              <a:solidFill>
                <a:schemeClr val="dk1"/>
              </a:solidFill>
              <a:highlight>
                <a:srgbClr val="FCE5CD"/>
              </a:highlight>
            </a:endParaRPr>
          </a:p>
        </p:txBody>
      </p:sp>
      <p:pic>
        <p:nvPicPr>
          <p:cNvPr id="242" name="Google Shape;242;g11b810f6760_1_75"/>
          <p:cNvPicPr preferRelativeResize="0"/>
          <p:nvPr/>
        </p:nvPicPr>
        <p:blipFill>
          <a:blip r:embed="rId3">
            <a:alphaModFix/>
          </a:blip>
          <a:stretch>
            <a:fillRect/>
          </a:stretch>
        </p:blipFill>
        <p:spPr>
          <a:xfrm>
            <a:off x="1656425" y="2661148"/>
            <a:ext cx="6859224" cy="1253750"/>
          </a:xfrm>
          <a:prstGeom prst="rect">
            <a:avLst/>
          </a:prstGeom>
          <a:noFill/>
          <a:ln>
            <a:noFill/>
          </a:ln>
        </p:spPr>
      </p:pic>
      <p:sp>
        <p:nvSpPr>
          <p:cNvPr id="243" name="Google Shape;243;g11b810f6760_1_75"/>
          <p:cNvSpPr/>
          <p:nvPr/>
        </p:nvSpPr>
        <p:spPr>
          <a:xfrm>
            <a:off x="628350" y="3537700"/>
            <a:ext cx="867900" cy="2334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1b810f6760_1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49" name="Google Shape;249;g11b810f6760_1_8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50" name="Google Shape;250;g11b810f6760_1_85"/>
          <p:cNvSpPr txBox="1"/>
          <p:nvPr/>
        </p:nvSpPr>
        <p:spPr>
          <a:xfrm>
            <a:off x="311700" y="1654650"/>
            <a:ext cx="30531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Додаємо зміни в текстовому файлі Test.txt та коммітимо:</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chemeClr val="dk1"/>
                </a:solidFill>
                <a:highlight>
                  <a:srgbClr val="FCE5CD"/>
                </a:highlight>
              </a:rPr>
              <a:t>git add Test.txt</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rPr b="1" lang="uk" sz="1200">
                <a:solidFill>
                  <a:schemeClr val="dk1"/>
                </a:solidFill>
                <a:highlight>
                  <a:srgbClr val="FCE5CD"/>
                </a:highlight>
              </a:rPr>
              <a:t>git commit -m "added text to Test.txt"</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rPr b="1" lang="uk" sz="1200">
                <a:solidFill>
                  <a:schemeClr val="dk1"/>
                </a:solidFill>
                <a:highlight>
                  <a:srgbClr val="FCE5CD"/>
                </a:highlight>
              </a:rPr>
              <a:t>git log</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FF2CC"/>
              </a:highlight>
            </a:endParaRPr>
          </a:p>
          <a:p>
            <a:pPr indent="0" lvl="0" marL="0" rtl="0" algn="l">
              <a:lnSpc>
                <a:spcPct val="115000"/>
              </a:lnSpc>
              <a:spcBef>
                <a:spcPts val="0"/>
              </a:spcBef>
              <a:spcAft>
                <a:spcPts val="0"/>
              </a:spcAft>
              <a:buNone/>
            </a:pPr>
            <a:r>
              <a:rPr lang="uk" sz="1200">
                <a:solidFill>
                  <a:schemeClr val="dk1"/>
                </a:solidFill>
                <a:highlight>
                  <a:schemeClr val="lt1"/>
                </a:highlight>
              </a:rPr>
              <a:t>Як бачимо, вже є два комміти.</a:t>
            </a:r>
            <a:endParaRPr sz="1200">
              <a:solidFill>
                <a:schemeClr val="dk1"/>
              </a:solidFill>
              <a:highlight>
                <a:schemeClr val="lt1"/>
              </a:highlight>
              <a:latin typeface="Roboto"/>
              <a:ea typeface="Roboto"/>
              <a:cs typeface="Roboto"/>
              <a:sym typeface="Roboto"/>
            </a:endParaRPr>
          </a:p>
        </p:txBody>
      </p:sp>
      <p:pic>
        <p:nvPicPr>
          <p:cNvPr id="251" name="Google Shape;251;g11b810f6760_1_85"/>
          <p:cNvPicPr preferRelativeResize="0"/>
          <p:nvPr/>
        </p:nvPicPr>
        <p:blipFill>
          <a:blip r:embed="rId3">
            <a:alphaModFix/>
          </a:blip>
          <a:stretch>
            <a:fillRect/>
          </a:stretch>
        </p:blipFill>
        <p:spPr>
          <a:xfrm>
            <a:off x="3452663" y="2003500"/>
            <a:ext cx="5379625" cy="1041225"/>
          </a:xfrm>
          <a:prstGeom prst="rect">
            <a:avLst/>
          </a:prstGeom>
          <a:noFill/>
          <a:ln>
            <a:noFill/>
          </a:ln>
        </p:spPr>
      </p:pic>
      <p:pic>
        <p:nvPicPr>
          <p:cNvPr id="252" name="Google Shape;252;g11b810f6760_1_85"/>
          <p:cNvPicPr preferRelativeResize="0"/>
          <p:nvPr/>
        </p:nvPicPr>
        <p:blipFill>
          <a:blip r:embed="rId4">
            <a:alphaModFix/>
          </a:blip>
          <a:stretch>
            <a:fillRect/>
          </a:stretch>
        </p:blipFill>
        <p:spPr>
          <a:xfrm>
            <a:off x="3452675" y="3109534"/>
            <a:ext cx="5379624" cy="19201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1b810f6760_1_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58" name="Google Shape;258;g11b810f6760_1_9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59" name="Google Shape;259;g11b810f6760_1_95"/>
          <p:cNvSpPr txBox="1"/>
          <p:nvPr/>
        </p:nvSpPr>
        <p:spPr>
          <a:xfrm>
            <a:off x="311700" y="1654650"/>
            <a:ext cx="85206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Додаємо зміни в текстовому файлі Test.docx та коммітимо:</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chemeClr val="dk1"/>
                </a:solidFill>
                <a:highlight>
                  <a:srgbClr val="FCE5CD"/>
                </a:highlight>
              </a:rPr>
              <a:t>git add Test.docx</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rPr b="1" lang="uk" sz="1200">
                <a:solidFill>
                  <a:schemeClr val="dk1"/>
                </a:solidFill>
                <a:highlight>
                  <a:srgbClr val="FCE5CD"/>
                </a:highlight>
              </a:rPr>
              <a:t>git commit -m "added Test.docx"</a:t>
            </a:r>
            <a:endParaRPr b="1" sz="1200">
              <a:solidFill>
                <a:schemeClr val="dk1"/>
              </a:solidFill>
              <a:highlight>
                <a:srgbClr val="FCE5CD"/>
              </a:highlight>
            </a:endParaRPr>
          </a:p>
          <a:p>
            <a:pPr indent="0" lvl="0" marL="0" rtl="0" algn="l">
              <a:lnSpc>
                <a:spcPct val="115000"/>
              </a:lnSpc>
              <a:spcBef>
                <a:spcPts val="0"/>
              </a:spcBef>
              <a:spcAft>
                <a:spcPts val="0"/>
              </a:spcAft>
              <a:buNone/>
            </a:pPr>
            <a:r>
              <a:t/>
            </a:r>
            <a:endParaRPr b="1" sz="1200">
              <a:solidFill>
                <a:schemeClr val="dk1"/>
              </a:solidFill>
              <a:highlight>
                <a:srgbClr val="FCE5CD"/>
              </a:highlight>
            </a:endParaRPr>
          </a:p>
          <a:p>
            <a:pPr indent="0" lvl="0" marL="0" rtl="0" algn="l">
              <a:lnSpc>
                <a:spcPct val="115000"/>
              </a:lnSpc>
              <a:spcBef>
                <a:spcPts val="0"/>
              </a:spcBef>
              <a:spcAft>
                <a:spcPts val="0"/>
              </a:spcAft>
              <a:buNone/>
            </a:pPr>
            <a:r>
              <a:rPr b="1" lang="uk" sz="1200">
                <a:solidFill>
                  <a:schemeClr val="dk1"/>
                </a:solidFill>
                <a:highlight>
                  <a:srgbClr val="FCE5CD"/>
                </a:highlight>
              </a:rPr>
              <a:t>git status</a:t>
            </a:r>
            <a:endParaRPr sz="1200">
              <a:solidFill>
                <a:schemeClr val="dk1"/>
              </a:solidFill>
              <a:highlight>
                <a:srgbClr val="FCE5CD"/>
              </a:highlight>
              <a:latin typeface="Roboto"/>
              <a:ea typeface="Roboto"/>
              <a:cs typeface="Roboto"/>
              <a:sym typeface="Roboto"/>
            </a:endParaRPr>
          </a:p>
        </p:txBody>
      </p:sp>
      <p:pic>
        <p:nvPicPr>
          <p:cNvPr id="260" name="Google Shape;260;g11b810f6760_1_95"/>
          <p:cNvPicPr preferRelativeResize="0"/>
          <p:nvPr/>
        </p:nvPicPr>
        <p:blipFill>
          <a:blip r:embed="rId3">
            <a:alphaModFix/>
          </a:blip>
          <a:stretch>
            <a:fillRect/>
          </a:stretch>
        </p:blipFill>
        <p:spPr>
          <a:xfrm>
            <a:off x="3358361" y="2294325"/>
            <a:ext cx="5384826" cy="2490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1b810f6760_1_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66" name="Google Shape;266;g11b810f6760_1_10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67" name="Google Shape;267;g11b810f6760_1_104"/>
          <p:cNvSpPr txBox="1"/>
          <p:nvPr/>
        </p:nvSpPr>
        <p:spPr>
          <a:xfrm>
            <a:off x="311700" y="1654650"/>
            <a:ext cx="85206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Обидва файли знаходяться в локальному репозиторії.</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Для того, щоб інші учасники проекту могли з ними працювати, їх потрібно відправити на віддалений репозиторій, наприклад, на GitHub. Для цього спочатку потрібно створити акаунт. Переходим за посиланням: </a:t>
            </a:r>
            <a:r>
              <a:rPr lang="uk" sz="1200" u="sng">
                <a:solidFill>
                  <a:schemeClr val="hlink"/>
                </a:solidFill>
                <a:highlight>
                  <a:srgbClr val="FFFFFF"/>
                </a:highlight>
                <a:latin typeface="Roboto"/>
                <a:ea typeface="Roboto"/>
                <a:cs typeface="Roboto"/>
                <a:sym typeface="Roboto"/>
                <a:hlinkClick r:id="rId3"/>
              </a:rPr>
              <a:t>https://github.com/</a:t>
            </a:r>
            <a:endParaRPr sz="1200">
              <a:solidFill>
                <a:schemeClr val="dk1"/>
              </a:solidFill>
              <a:highlight>
                <a:schemeClr val="lt1"/>
              </a:highlight>
              <a:latin typeface="Roboto"/>
              <a:ea typeface="Roboto"/>
              <a:cs typeface="Roboto"/>
              <a:sym typeface="Roboto"/>
            </a:endParaRPr>
          </a:p>
        </p:txBody>
      </p:sp>
      <p:pic>
        <p:nvPicPr>
          <p:cNvPr id="268" name="Google Shape;268;g11b810f6760_1_104"/>
          <p:cNvPicPr preferRelativeResize="0"/>
          <p:nvPr/>
        </p:nvPicPr>
        <p:blipFill>
          <a:blip r:embed="rId4">
            <a:alphaModFix/>
          </a:blip>
          <a:stretch>
            <a:fillRect/>
          </a:stretch>
        </p:blipFill>
        <p:spPr>
          <a:xfrm>
            <a:off x="2082413" y="2004137"/>
            <a:ext cx="4979176" cy="242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27ec7da91e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74" name="Google Shape;274;g127ec7da91e_0_12"/>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275" name="Google Shape;275;g127ec7da91e_0_12"/>
          <p:cNvSpPr txBox="1"/>
          <p:nvPr/>
        </p:nvSpPr>
        <p:spPr>
          <a:xfrm>
            <a:off x="311700" y="1654650"/>
            <a:ext cx="32106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Вводимо адресу поштової скриньки. Можна використати свою особисту, або попередньо створити нову. Натискаємо “Sing up for GitHub”.</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Головна сторінка на момент вашого навчання може змінитись, але процес реєстрації буде аналогічний. Спочатку вводимо адресу поштової скриньки.</a:t>
            </a:r>
            <a:endParaRPr sz="1200">
              <a:solidFill>
                <a:schemeClr val="dk1"/>
              </a:solidFill>
              <a:highlight>
                <a:schemeClr val="lt1"/>
              </a:highlight>
              <a:latin typeface="Roboto"/>
              <a:ea typeface="Roboto"/>
              <a:cs typeface="Roboto"/>
              <a:sym typeface="Roboto"/>
            </a:endParaRPr>
          </a:p>
        </p:txBody>
      </p:sp>
      <p:pic>
        <p:nvPicPr>
          <p:cNvPr id="276" name="Google Shape;276;g127ec7da91e_0_12"/>
          <p:cNvPicPr preferRelativeResize="0"/>
          <p:nvPr/>
        </p:nvPicPr>
        <p:blipFill>
          <a:blip r:embed="rId3">
            <a:alphaModFix/>
          </a:blip>
          <a:stretch>
            <a:fillRect/>
          </a:stretch>
        </p:blipFill>
        <p:spPr>
          <a:xfrm>
            <a:off x="3522212" y="1804700"/>
            <a:ext cx="5310077" cy="2732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2623a6d87f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a:p>
            <a:pPr indent="0" lvl="0" marL="0" rtl="0" algn="l">
              <a:lnSpc>
                <a:spcPct val="100000"/>
              </a:lnSpc>
              <a:spcBef>
                <a:spcPts val="0"/>
              </a:spcBef>
              <a:spcAft>
                <a:spcPts val="0"/>
              </a:spcAft>
              <a:buSzPct val="111111"/>
              <a:buNone/>
            </a:pPr>
            <a:r>
              <a:t/>
            </a:r>
            <a:endParaRPr>
              <a:latin typeface="Roboto"/>
              <a:ea typeface="Roboto"/>
              <a:cs typeface="Roboto"/>
              <a:sym typeface="Roboto"/>
            </a:endParaRPr>
          </a:p>
        </p:txBody>
      </p:sp>
      <p:sp>
        <p:nvSpPr>
          <p:cNvPr id="68" name="Google Shape;68;g12623a6d87f_0_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Що таке GIT?</a:t>
            </a:r>
            <a:endParaRPr b="1" sz="16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b="1" lang="uk" sz="1200">
                <a:solidFill>
                  <a:schemeClr val="dk1"/>
                </a:solidFill>
                <a:highlight>
                  <a:schemeClr val="lt1"/>
                </a:highlight>
                <a:latin typeface="Roboto"/>
                <a:ea typeface="Roboto"/>
                <a:cs typeface="Roboto"/>
                <a:sym typeface="Roboto"/>
              </a:rPr>
              <a:t>Git </a:t>
            </a:r>
            <a:r>
              <a:rPr lang="uk" sz="1200">
                <a:solidFill>
                  <a:schemeClr val="dk1"/>
                </a:solidFill>
                <a:highlight>
                  <a:schemeClr val="lt1"/>
                </a:highlight>
                <a:latin typeface="Roboto"/>
                <a:ea typeface="Roboto"/>
                <a:cs typeface="Roboto"/>
                <a:sym typeface="Roboto"/>
              </a:rPr>
              <a:t>– система керування версіями з розподіленою архітектурою.</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На відміну від колись популярних систем на кшталт CVS і Subversion (SVN), де повна історія версій проекту доступна лише в одному місці, в Git кожна робоча копія коду як така є репозиторієм. Це дозволяє всім розробникам зберігати історію змін у повному обсязі.</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SzPts val="1100"/>
              <a:buNone/>
            </a:pPr>
            <a:r>
              <a:rPr lang="uk" sz="1200">
                <a:solidFill>
                  <a:schemeClr val="dk1"/>
                </a:solidFill>
                <a:highlight>
                  <a:schemeClr val="lt1"/>
                </a:highlight>
                <a:latin typeface="Roboto"/>
                <a:ea typeface="Roboto"/>
                <a:cs typeface="Roboto"/>
                <a:sym typeface="Roboto"/>
              </a:rPr>
              <a:t>Розробка в Git орієнтована на забезпечення високої продуктивності, безпеки та гнучкості розподіленої системи.</a:t>
            </a:r>
            <a:endParaRPr sz="1200">
              <a:solidFill>
                <a:schemeClr val="dk1"/>
              </a:solidFill>
              <a:highlight>
                <a:schemeClr val="lt1"/>
              </a:highlight>
              <a:latin typeface="Roboto"/>
              <a:ea typeface="Roboto"/>
              <a:cs typeface="Roboto"/>
              <a:sym typeface="Roboto"/>
            </a:endParaRPr>
          </a:p>
        </p:txBody>
      </p:sp>
      <p:pic>
        <p:nvPicPr>
          <p:cNvPr id="69" name="Google Shape;69;g12623a6d87f_0_3"/>
          <p:cNvPicPr preferRelativeResize="0"/>
          <p:nvPr/>
        </p:nvPicPr>
        <p:blipFill rotWithShape="1">
          <a:blip r:embed="rId3">
            <a:alphaModFix/>
          </a:blip>
          <a:srcRect b="0" l="0" r="0" t="0"/>
          <a:stretch/>
        </p:blipFill>
        <p:spPr>
          <a:xfrm>
            <a:off x="4724400" y="1170125"/>
            <a:ext cx="4071375" cy="225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27ec7da91e_0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82" name="Google Shape;282;g127ec7da91e_0_19"/>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283" name="Google Shape;283;g127ec7da91e_0_19"/>
          <p:cNvSpPr txBox="1"/>
          <p:nvPr/>
        </p:nvSpPr>
        <p:spPr>
          <a:xfrm>
            <a:off x="311700" y="3722750"/>
            <a:ext cx="5667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Потім потрібно створити пароль. Це пароль відмінний від паролю до вашої скриньки. Він буде використовуватись для входу в акаунт в подальшому. Обов’язково збережіть його.</a:t>
            </a:r>
            <a:endParaRPr sz="1200">
              <a:solidFill>
                <a:schemeClr val="dk1"/>
              </a:solidFill>
              <a:highlight>
                <a:schemeClr val="lt1"/>
              </a:highlight>
              <a:latin typeface="Roboto"/>
              <a:ea typeface="Roboto"/>
              <a:cs typeface="Roboto"/>
              <a:sym typeface="Roboto"/>
            </a:endParaRPr>
          </a:p>
        </p:txBody>
      </p:sp>
      <p:pic>
        <p:nvPicPr>
          <p:cNvPr id="284" name="Google Shape;284;g127ec7da91e_0_19"/>
          <p:cNvPicPr preferRelativeResize="0"/>
          <p:nvPr/>
        </p:nvPicPr>
        <p:blipFill>
          <a:blip r:embed="rId3">
            <a:alphaModFix/>
          </a:blip>
          <a:stretch>
            <a:fillRect/>
          </a:stretch>
        </p:blipFill>
        <p:spPr>
          <a:xfrm>
            <a:off x="1559050" y="1654650"/>
            <a:ext cx="6025901" cy="1941225"/>
          </a:xfrm>
          <a:prstGeom prst="rect">
            <a:avLst/>
          </a:prstGeom>
          <a:noFill/>
          <a:ln>
            <a:noFill/>
          </a:ln>
        </p:spPr>
      </p:pic>
      <p:pic>
        <p:nvPicPr>
          <p:cNvPr id="285" name="Google Shape;285;g127ec7da91e_0_19"/>
          <p:cNvPicPr preferRelativeResize="0"/>
          <p:nvPr/>
        </p:nvPicPr>
        <p:blipFill>
          <a:blip r:embed="rId4">
            <a:alphaModFix/>
          </a:blip>
          <a:stretch>
            <a:fillRect/>
          </a:stretch>
        </p:blipFill>
        <p:spPr>
          <a:xfrm>
            <a:off x="6100500" y="3645425"/>
            <a:ext cx="2236249" cy="137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27ec7da91e_0_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91" name="Google Shape;291;g127ec7da91e_0_28"/>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292" name="Google Shape;292;g127ec7da91e_0_28"/>
          <p:cNvSpPr txBox="1"/>
          <p:nvPr/>
        </p:nvSpPr>
        <p:spPr>
          <a:xfrm>
            <a:off x="311700" y="1654650"/>
            <a:ext cx="54198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Вводимо ім’я користувача (можна будь яке з доступних, про що вам сповістить система).</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45720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45720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Далі ви маєте відповісти Y чи N, якщо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(не-)хочете отримувати на пошту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повідомлення.</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Вводимо, наприклад </a:t>
            </a:r>
            <a:r>
              <a:rPr b="1" lang="uk" sz="1200">
                <a:highlight>
                  <a:srgbClr val="FFFFFF"/>
                </a:highlight>
                <a:latin typeface="Roboto"/>
                <a:ea typeface="Roboto"/>
                <a:cs typeface="Roboto"/>
                <a:sym typeface="Roboto"/>
              </a:rPr>
              <a:t>n </a:t>
            </a:r>
            <a:r>
              <a:rPr lang="uk" sz="1200">
                <a:highlight>
                  <a:srgbClr val="FFFFFF"/>
                </a:highlight>
                <a:latin typeface="Roboto"/>
                <a:ea typeface="Roboto"/>
                <a:cs typeface="Roboto"/>
                <a:sym typeface="Roboto"/>
              </a:rPr>
              <a:t>і тиснемо </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uk" sz="1200">
                <a:highlight>
                  <a:srgbClr val="FFFFFF"/>
                </a:highlight>
                <a:latin typeface="Roboto"/>
                <a:ea typeface="Roboto"/>
                <a:cs typeface="Roboto"/>
                <a:sym typeface="Roboto"/>
              </a:rPr>
              <a:t>продовжити.</a:t>
            </a:r>
            <a:endParaRPr sz="1200">
              <a:solidFill>
                <a:schemeClr val="dk1"/>
              </a:solidFill>
              <a:highlight>
                <a:schemeClr val="lt1"/>
              </a:highlight>
              <a:latin typeface="Roboto"/>
              <a:ea typeface="Roboto"/>
              <a:cs typeface="Roboto"/>
              <a:sym typeface="Roboto"/>
            </a:endParaRPr>
          </a:p>
        </p:txBody>
      </p:sp>
      <p:pic>
        <p:nvPicPr>
          <p:cNvPr id="293" name="Google Shape;293;g127ec7da91e_0_28"/>
          <p:cNvPicPr preferRelativeResize="0"/>
          <p:nvPr/>
        </p:nvPicPr>
        <p:blipFill>
          <a:blip r:embed="rId3">
            <a:alphaModFix/>
          </a:blip>
          <a:stretch>
            <a:fillRect/>
          </a:stretch>
        </p:blipFill>
        <p:spPr>
          <a:xfrm>
            <a:off x="5487425" y="1585500"/>
            <a:ext cx="3107700" cy="1972491"/>
          </a:xfrm>
          <a:prstGeom prst="rect">
            <a:avLst/>
          </a:prstGeom>
          <a:noFill/>
          <a:ln>
            <a:noFill/>
          </a:ln>
        </p:spPr>
      </p:pic>
      <p:pic>
        <p:nvPicPr>
          <p:cNvPr id="294" name="Google Shape;294;g127ec7da91e_0_28"/>
          <p:cNvPicPr preferRelativeResize="0"/>
          <p:nvPr/>
        </p:nvPicPr>
        <p:blipFill>
          <a:blip r:embed="rId4">
            <a:alphaModFix/>
          </a:blip>
          <a:stretch>
            <a:fillRect/>
          </a:stretch>
        </p:blipFill>
        <p:spPr>
          <a:xfrm>
            <a:off x="3242250" y="3701152"/>
            <a:ext cx="5352875" cy="12196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27ec7da91e_0_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00" name="Google Shape;300;g127ec7da91e_0_40"/>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01" name="Google Shape;301;g127ec7da91e_0_40"/>
          <p:cNvSpPr txBox="1"/>
          <p:nvPr/>
        </p:nvSpPr>
        <p:spPr>
          <a:xfrm>
            <a:off x="311700" y="1654650"/>
            <a:ext cx="85206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Далі потрібно розгадати головоломку. Тиснемо </a:t>
            </a:r>
            <a:r>
              <a:rPr b="1" lang="uk" sz="1200">
                <a:solidFill>
                  <a:schemeClr val="dk1"/>
                </a:solidFill>
                <a:highlight>
                  <a:schemeClr val="lt1"/>
                </a:highlight>
                <a:latin typeface="Roboto"/>
                <a:ea typeface="Roboto"/>
                <a:cs typeface="Roboto"/>
                <a:sym typeface="Roboto"/>
              </a:rPr>
              <a:t>Start puzzle. </a:t>
            </a:r>
            <a:r>
              <a:rPr lang="uk" sz="1200">
                <a:solidFill>
                  <a:schemeClr val="dk1"/>
                </a:solidFill>
                <a:highlight>
                  <a:schemeClr val="lt1"/>
                </a:highlight>
                <a:latin typeface="Roboto"/>
                <a:ea typeface="Roboto"/>
                <a:cs typeface="Roboto"/>
                <a:sym typeface="Roboto"/>
              </a:rPr>
              <a:t>Виберемо спіральну галактику.</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Тиснемо “Створити акаунт”.</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FFFFFF"/>
              </a:highlight>
              <a:latin typeface="Roboto"/>
              <a:ea typeface="Roboto"/>
              <a:cs typeface="Roboto"/>
              <a:sym typeface="Roboto"/>
            </a:endParaRPr>
          </a:p>
        </p:txBody>
      </p:sp>
      <p:pic>
        <p:nvPicPr>
          <p:cNvPr id="302" name="Google Shape;302;g127ec7da91e_0_40"/>
          <p:cNvPicPr preferRelativeResize="0"/>
          <p:nvPr/>
        </p:nvPicPr>
        <p:blipFill>
          <a:blip r:embed="rId3">
            <a:alphaModFix/>
          </a:blip>
          <a:stretch>
            <a:fillRect/>
          </a:stretch>
        </p:blipFill>
        <p:spPr>
          <a:xfrm>
            <a:off x="2847525" y="4340720"/>
            <a:ext cx="3448950" cy="594050"/>
          </a:xfrm>
          <a:prstGeom prst="rect">
            <a:avLst/>
          </a:prstGeom>
          <a:noFill/>
          <a:ln>
            <a:noFill/>
          </a:ln>
        </p:spPr>
      </p:pic>
      <p:pic>
        <p:nvPicPr>
          <p:cNvPr id="303" name="Google Shape;303;g127ec7da91e_0_40"/>
          <p:cNvPicPr preferRelativeResize="0"/>
          <p:nvPr/>
        </p:nvPicPr>
        <p:blipFill>
          <a:blip r:embed="rId4">
            <a:alphaModFix/>
          </a:blip>
          <a:stretch>
            <a:fillRect/>
          </a:stretch>
        </p:blipFill>
        <p:spPr>
          <a:xfrm>
            <a:off x="5267377" y="1989399"/>
            <a:ext cx="3111199" cy="1917125"/>
          </a:xfrm>
          <a:prstGeom prst="rect">
            <a:avLst/>
          </a:prstGeom>
          <a:noFill/>
          <a:ln>
            <a:noFill/>
          </a:ln>
        </p:spPr>
      </p:pic>
      <p:pic>
        <p:nvPicPr>
          <p:cNvPr id="304" name="Google Shape;304;g127ec7da91e_0_40"/>
          <p:cNvPicPr preferRelativeResize="0"/>
          <p:nvPr/>
        </p:nvPicPr>
        <p:blipFill>
          <a:blip r:embed="rId5">
            <a:alphaModFix/>
          </a:blip>
          <a:stretch>
            <a:fillRect/>
          </a:stretch>
        </p:blipFill>
        <p:spPr>
          <a:xfrm>
            <a:off x="968334" y="1989399"/>
            <a:ext cx="2878065" cy="1917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27ec7da91e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10" name="Google Shape;310;g127ec7da91e_0_5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11" name="Google Shape;311;g127ec7da91e_0_54"/>
          <p:cNvSpPr txBox="1"/>
          <p:nvPr/>
        </p:nvSpPr>
        <p:spPr>
          <a:xfrm>
            <a:off x="311700" y="1654650"/>
            <a:ext cx="85206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Далі потрібно ввести код, який відправили на поштову скриньку.</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Копіюємо і вставляємо код.</a:t>
            </a:r>
            <a:endParaRPr sz="1200">
              <a:solidFill>
                <a:schemeClr val="dk1"/>
              </a:solidFill>
              <a:highlight>
                <a:schemeClr val="lt1"/>
              </a:highlight>
              <a:latin typeface="Roboto"/>
              <a:ea typeface="Roboto"/>
              <a:cs typeface="Roboto"/>
              <a:sym typeface="Roboto"/>
            </a:endParaRPr>
          </a:p>
        </p:txBody>
      </p:sp>
      <p:pic>
        <p:nvPicPr>
          <p:cNvPr id="312" name="Google Shape;312;g127ec7da91e_0_54"/>
          <p:cNvPicPr preferRelativeResize="0"/>
          <p:nvPr/>
        </p:nvPicPr>
        <p:blipFill>
          <a:blip r:embed="rId3">
            <a:alphaModFix/>
          </a:blip>
          <a:stretch>
            <a:fillRect/>
          </a:stretch>
        </p:blipFill>
        <p:spPr>
          <a:xfrm>
            <a:off x="376874" y="1996950"/>
            <a:ext cx="3762474" cy="1861500"/>
          </a:xfrm>
          <a:prstGeom prst="rect">
            <a:avLst/>
          </a:prstGeom>
          <a:noFill/>
          <a:ln>
            <a:noFill/>
          </a:ln>
        </p:spPr>
      </p:pic>
      <p:pic>
        <p:nvPicPr>
          <p:cNvPr id="313" name="Google Shape;313;g127ec7da91e_0_54"/>
          <p:cNvPicPr preferRelativeResize="0"/>
          <p:nvPr/>
        </p:nvPicPr>
        <p:blipFill>
          <a:blip r:embed="rId4">
            <a:alphaModFix/>
          </a:blip>
          <a:stretch>
            <a:fillRect/>
          </a:stretch>
        </p:blipFill>
        <p:spPr>
          <a:xfrm>
            <a:off x="3964725" y="2261000"/>
            <a:ext cx="4992049" cy="2796875"/>
          </a:xfrm>
          <a:prstGeom prst="rect">
            <a:avLst/>
          </a:prstGeom>
          <a:noFill/>
          <a:ln>
            <a:noFill/>
          </a:ln>
        </p:spPr>
      </p:pic>
      <p:cxnSp>
        <p:nvCxnSpPr>
          <p:cNvPr id="314" name="Google Shape;314;g127ec7da91e_0_54"/>
          <p:cNvCxnSpPr/>
          <p:nvPr/>
        </p:nvCxnSpPr>
        <p:spPr>
          <a:xfrm rot="10800000">
            <a:off x="3321725" y="3364675"/>
            <a:ext cx="4086900" cy="1038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27ec7da91e_0_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20" name="Google Shape;320;g127ec7da91e_0_6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21" name="Google Shape;321;g127ec7da91e_0_66"/>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вибираємо опції “Тільки я” та “Учень”. Тиснемо продовжити.</a:t>
            </a:r>
            <a:endParaRPr sz="1200">
              <a:solidFill>
                <a:schemeClr val="dk1"/>
              </a:solidFill>
              <a:highlight>
                <a:schemeClr val="lt1"/>
              </a:highlight>
              <a:latin typeface="Roboto"/>
              <a:ea typeface="Roboto"/>
              <a:cs typeface="Roboto"/>
              <a:sym typeface="Roboto"/>
            </a:endParaRPr>
          </a:p>
        </p:txBody>
      </p:sp>
      <p:pic>
        <p:nvPicPr>
          <p:cNvPr id="322" name="Google Shape;322;g127ec7da91e_0_66"/>
          <p:cNvPicPr preferRelativeResize="0"/>
          <p:nvPr/>
        </p:nvPicPr>
        <p:blipFill>
          <a:blip r:embed="rId3">
            <a:alphaModFix/>
          </a:blip>
          <a:stretch>
            <a:fillRect/>
          </a:stretch>
        </p:blipFill>
        <p:spPr>
          <a:xfrm>
            <a:off x="1311100" y="1993100"/>
            <a:ext cx="6521799" cy="3032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27ec7da91e_0_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28" name="Google Shape;328;g127ec7da91e_0_7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29" name="Google Shape;329;g127ec7da91e_0_76"/>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В наступному вікні можна нічого не вибирати і тиснути “Продовжити” (Сontinue).</a:t>
            </a:r>
            <a:endParaRPr b="1" sz="1200">
              <a:solidFill>
                <a:schemeClr val="dk1"/>
              </a:solidFill>
              <a:highlight>
                <a:schemeClr val="lt1"/>
              </a:highlight>
              <a:latin typeface="Roboto"/>
              <a:ea typeface="Roboto"/>
              <a:cs typeface="Roboto"/>
              <a:sym typeface="Roboto"/>
            </a:endParaRPr>
          </a:p>
        </p:txBody>
      </p:sp>
      <p:pic>
        <p:nvPicPr>
          <p:cNvPr id="330" name="Google Shape;330;g127ec7da91e_0_76"/>
          <p:cNvPicPr preferRelativeResize="0"/>
          <p:nvPr/>
        </p:nvPicPr>
        <p:blipFill>
          <a:blip r:embed="rId3">
            <a:alphaModFix/>
          </a:blip>
          <a:stretch>
            <a:fillRect/>
          </a:stretch>
        </p:blipFill>
        <p:spPr>
          <a:xfrm>
            <a:off x="2540076" y="2023950"/>
            <a:ext cx="4063847" cy="299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27ec7da91e_0_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36" name="Google Shape;336;g127ec7da91e_0_8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37" name="Google Shape;337;g127ec7da91e_0_84"/>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Вибираємо безкоштовний варіант.</a:t>
            </a:r>
            <a:endParaRPr sz="1200">
              <a:solidFill>
                <a:schemeClr val="dk1"/>
              </a:solidFill>
              <a:highlight>
                <a:schemeClr val="lt1"/>
              </a:highlight>
              <a:latin typeface="Roboto"/>
              <a:ea typeface="Roboto"/>
              <a:cs typeface="Roboto"/>
              <a:sym typeface="Roboto"/>
            </a:endParaRPr>
          </a:p>
        </p:txBody>
      </p:sp>
      <p:pic>
        <p:nvPicPr>
          <p:cNvPr id="338" name="Google Shape;338;g127ec7da91e_0_84"/>
          <p:cNvPicPr preferRelativeResize="0"/>
          <p:nvPr/>
        </p:nvPicPr>
        <p:blipFill>
          <a:blip r:embed="rId3">
            <a:alphaModFix/>
          </a:blip>
          <a:stretch>
            <a:fillRect/>
          </a:stretch>
        </p:blipFill>
        <p:spPr>
          <a:xfrm>
            <a:off x="3407600" y="1654650"/>
            <a:ext cx="5017524" cy="3307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27ec7da91e_0_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44" name="Google Shape;344;g127ec7da91e_0_92"/>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45" name="Google Shape;345;g127ec7da91e_0_92"/>
          <p:cNvSpPr txBox="1"/>
          <p:nvPr/>
        </p:nvSpPr>
        <p:spPr>
          <a:xfrm>
            <a:off x="311700" y="1654650"/>
            <a:ext cx="29031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Виконується ініціалізація інформаційної панелі (dashboard</a:t>
            </a:r>
            <a:r>
              <a:rPr lang="uk"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Можливо, на момент, коли ви бу</a:t>
            </a:r>
            <a:r>
              <a:rPr lang="uk" sz="1200">
                <a:solidFill>
                  <a:schemeClr val="dk1"/>
                </a:solidFill>
                <a:highlight>
                  <a:schemeClr val="lt1"/>
                </a:highlight>
                <a:latin typeface="Roboto"/>
                <a:ea typeface="Roboto"/>
                <a:cs typeface="Roboto"/>
                <a:sym typeface="Roboto"/>
              </a:rPr>
              <a:t>д</a:t>
            </a:r>
            <a:r>
              <a:rPr lang="uk" sz="1200">
                <a:solidFill>
                  <a:schemeClr val="dk1"/>
                </a:solidFill>
                <a:highlight>
                  <a:schemeClr val="lt1"/>
                </a:highlight>
                <a:latin typeface="Roboto"/>
                <a:ea typeface="Roboto"/>
                <a:cs typeface="Roboto"/>
                <a:sym typeface="Roboto"/>
              </a:rPr>
              <a:t>ете вивчати GIT на цій сторінці відбудуться зміни, але ключова функціональність має бути такою самою.</a:t>
            </a:r>
            <a:endParaRPr sz="1200">
              <a:solidFill>
                <a:schemeClr val="dk1"/>
              </a:solidFill>
              <a:highlight>
                <a:schemeClr val="lt1"/>
              </a:highlight>
              <a:latin typeface="Roboto"/>
              <a:ea typeface="Roboto"/>
              <a:cs typeface="Roboto"/>
              <a:sym typeface="Roboto"/>
            </a:endParaRPr>
          </a:p>
        </p:txBody>
      </p:sp>
      <p:pic>
        <p:nvPicPr>
          <p:cNvPr id="346" name="Google Shape;346;g127ec7da91e_0_92"/>
          <p:cNvPicPr preferRelativeResize="0"/>
          <p:nvPr/>
        </p:nvPicPr>
        <p:blipFill>
          <a:blip r:embed="rId3">
            <a:alphaModFix/>
          </a:blip>
          <a:stretch>
            <a:fillRect/>
          </a:stretch>
        </p:blipFill>
        <p:spPr>
          <a:xfrm>
            <a:off x="3279700" y="1654650"/>
            <a:ext cx="5552601" cy="28627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27ec7da91e_0_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52" name="Google Shape;352;g127ec7da91e_0_100"/>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b="1" sz="1600">
              <a:solidFill>
                <a:schemeClr val="dk1"/>
              </a:solidFill>
              <a:highlight>
                <a:schemeClr val="lt1"/>
              </a:highlight>
              <a:latin typeface="Roboto"/>
              <a:ea typeface="Roboto"/>
              <a:cs typeface="Roboto"/>
              <a:sym typeface="Roboto"/>
            </a:endParaRPr>
          </a:p>
        </p:txBody>
      </p:sp>
      <p:sp>
        <p:nvSpPr>
          <p:cNvPr id="353" name="Google Shape;353;g127ec7da91e_0_100"/>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ми маємо створити репозиторій. Тиснемо відповідну кнопку зліва або знак + в правому куті панелі.</a:t>
            </a:r>
            <a:endParaRPr sz="1200">
              <a:solidFill>
                <a:schemeClr val="dk1"/>
              </a:solidFill>
              <a:highlight>
                <a:schemeClr val="lt1"/>
              </a:highlight>
              <a:latin typeface="Roboto"/>
              <a:ea typeface="Roboto"/>
              <a:cs typeface="Roboto"/>
              <a:sym typeface="Roboto"/>
            </a:endParaRPr>
          </a:p>
        </p:txBody>
      </p:sp>
      <p:pic>
        <p:nvPicPr>
          <p:cNvPr id="354" name="Google Shape;354;g127ec7da91e_0_100"/>
          <p:cNvPicPr preferRelativeResize="0"/>
          <p:nvPr/>
        </p:nvPicPr>
        <p:blipFill>
          <a:blip r:embed="rId3">
            <a:alphaModFix/>
          </a:blip>
          <a:stretch>
            <a:fillRect/>
          </a:stretch>
        </p:blipFill>
        <p:spPr>
          <a:xfrm>
            <a:off x="705200" y="2023950"/>
            <a:ext cx="2713075" cy="2978950"/>
          </a:xfrm>
          <a:prstGeom prst="rect">
            <a:avLst/>
          </a:prstGeom>
          <a:noFill/>
          <a:ln>
            <a:noFill/>
          </a:ln>
        </p:spPr>
      </p:pic>
      <p:pic>
        <p:nvPicPr>
          <p:cNvPr id="355" name="Google Shape;355;g127ec7da91e_0_100"/>
          <p:cNvPicPr preferRelativeResize="0"/>
          <p:nvPr/>
        </p:nvPicPr>
        <p:blipFill>
          <a:blip r:embed="rId4">
            <a:alphaModFix/>
          </a:blip>
          <a:stretch>
            <a:fillRect/>
          </a:stretch>
        </p:blipFill>
        <p:spPr>
          <a:xfrm>
            <a:off x="4264639" y="2023950"/>
            <a:ext cx="4328962" cy="2978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27ec7da91e_0_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61" name="Google Shape;361;g127ec7da91e_0_109"/>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62" name="Google Shape;362;g127ec7da91e_0_109"/>
          <p:cNvSpPr txBox="1"/>
          <p:nvPr/>
        </p:nvSpPr>
        <p:spPr>
          <a:xfrm>
            <a:off x="311700" y="1654650"/>
            <a:ext cx="8520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вводимо назву репозиторію. Вона може бути схожею  або відмінною від назви локального репо. Всі літери мають бути з нижнього регістру (маленькими).Наприклад, </a:t>
            </a:r>
            <a:r>
              <a:rPr b="1" lang="uk" sz="1200">
                <a:solidFill>
                  <a:schemeClr val="dk1"/>
                </a:solidFill>
                <a:highlight>
                  <a:schemeClr val="lt1"/>
                </a:highlight>
                <a:latin typeface="Roboto"/>
                <a:ea typeface="Roboto"/>
                <a:cs typeface="Roboto"/>
                <a:sym typeface="Roboto"/>
              </a:rPr>
              <a:t>first-repo</a:t>
            </a:r>
            <a:r>
              <a:rPr lang="uk" sz="1200">
                <a:solidFill>
                  <a:schemeClr val="dk1"/>
                </a:solidFill>
                <a:highlight>
                  <a:schemeClr val="lt1"/>
                </a:highlight>
                <a:latin typeface="Roboto"/>
                <a:ea typeface="Roboto"/>
                <a:cs typeface="Roboto"/>
                <a:sym typeface="Roboto"/>
              </a:rPr>
              <a:t>. Вибираємо “Публічний” (Public) i “Створити репозиторій” (Create repository).</a:t>
            </a:r>
            <a:endParaRPr sz="1200">
              <a:solidFill>
                <a:schemeClr val="dk1"/>
              </a:solidFill>
              <a:highlight>
                <a:schemeClr val="lt1"/>
              </a:highlight>
              <a:latin typeface="Roboto"/>
              <a:ea typeface="Roboto"/>
              <a:cs typeface="Roboto"/>
              <a:sym typeface="Roboto"/>
            </a:endParaRPr>
          </a:p>
        </p:txBody>
      </p:sp>
      <p:pic>
        <p:nvPicPr>
          <p:cNvPr id="363" name="Google Shape;363;g127ec7da91e_0_109"/>
          <p:cNvPicPr preferRelativeResize="0"/>
          <p:nvPr/>
        </p:nvPicPr>
        <p:blipFill>
          <a:blip r:embed="rId3">
            <a:alphaModFix/>
          </a:blip>
          <a:stretch>
            <a:fillRect/>
          </a:stretch>
        </p:blipFill>
        <p:spPr>
          <a:xfrm>
            <a:off x="1087100" y="2448750"/>
            <a:ext cx="3304500" cy="2589951"/>
          </a:xfrm>
          <a:prstGeom prst="rect">
            <a:avLst/>
          </a:prstGeom>
          <a:noFill/>
          <a:ln>
            <a:noFill/>
          </a:ln>
        </p:spPr>
      </p:pic>
      <p:pic>
        <p:nvPicPr>
          <p:cNvPr id="364" name="Google Shape;364;g127ec7da91e_0_109"/>
          <p:cNvPicPr preferRelativeResize="0"/>
          <p:nvPr/>
        </p:nvPicPr>
        <p:blipFill>
          <a:blip r:embed="rId4">
            <a:alphaModFix/>
          </a:blip>
          <a:stretch>
            <a:fillRect/>
          </a:stretch>
        </p:blipFill>
        <p:spPr>
          <a:xfrm>
            <a:off x="4239800" y="2236100"/>
            <a:ext cx="4329376" cy="971775"/>
          </a:xfrm>
          <a:prstGeom prst="rect">
            <a:avLst/>
          </a:prstGeom>
          <a:noFill/>
          <a:ln>
            <a:noFill/>
          </a:ln>
          <a:effectLst>
            <a:outerShdw blurRad="57150" rotWithShape="0" algn="bl" dir="5400000" dist="19050">
              <a:srgbClr val="000000">
                <a:alpha val="50000"/>
              </a:srgbClr>
            </a:outerShdw>
          </a:effectLst>
        </p:spPr>
      </p:pic>
      <p:cxnSp>
        <p:nvCxnSpPr>
          <p:cNvPr id="365" name="Google Shape;365;g127ec7da91e_0_109"/>
          <p:cNvCxnSpPr/>
          <p:nvPr/>
        </p:nvCxnSpPr>
        <p:spPr>
          <a:xfrm flipH="1">
            <a:off x="3578900" y="2700538"/>
            <a:ext cx="660900" cy="407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252f01a4bc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Arial"/>
              <a:buNone/>
            </a:pPr>
            <a:r>
              <a:rPr lang="uk">
                <a:latin typeface="Roboto"/>
                <a:ea typeface="Roboto"/>
                <a:cs typeface="Roboto"/>
                <a:sym typeface="Roboto"/>
              </a:rPr>
              <a:t>Основи роботи з GIT</a:t>
            </a:r>
            <a:endParaRPr>
              <a:latin typeface="Roboto"/>
              <a:ea typeface="Roboto"/>
              <a:cs typeface="Roboto"/>
              <a:sym typeface="Roboto"/>
            </a:endParaRPr>
          </a:p>
          <a:p>
            <a:pPr indent="0" lvl="0" marL="0" rtl="0" algn="l">
              <a:lnSpc>
                <a:spcPct val="100000"/>
              </a:lnSpc>
              <a:spcBef>
                <a:spcPts val="0"/>
              </a:spcBef>
              <a:spcAft>
                <a:spcPts val="0"/>
              </a:spcAft>
              <a:buClr>
                <a:schemeClr val="dk1"/>
              </a:buClr>
              <a:buSzPct val="111111"/>
              <a:buFont typeface="Arial"/>
              <a:buNone/>
            </a:pPr>
            <a:r>
              <a:t/>
            </a:r>
            <a:endParaRPr>
              <a:latin typeface="Roboto"/>
              <a:ea typeface="Roboto"/>
              <a:cs typeface="Roboto"/>
              <a:sym typeface="Roboto"/>
            </a:endParaRPr>
          </a:p>
          <a:p>
            <a:pPr indent="0" lvl="0" marL="0" rtl="0" algn="l">
              <a:lnSpc>
                <a:spcPct val="100000"/>
              </a:lnSpc>
              <a:spcBef>
                <a:spcPts val="0"/>
              </a:spcBef>
              <a:spcAft>
                <a:spcPts val="0"/>
              </a:spcAft>
              <a:buSzPct val="111111"/>
              <a:buNone/>
            </a:pPr>
            <a:r>
              <a:t/>
            </a:r>
            <a:endParaRPr>
              <a:latin typeface="Roboto"/>
              <a:ea typeface="Roboto"/>
              <a:cs typeface="Roboto"/>
              <a:sym typeface="Roboto"/>
            </a:endParaRPr>
          </a:p>
        </p:txBody>
      </p:sp>
      <p:sp>
        <p:nvSpPr>
          <p:cNvPr id="75" name="Google Shape;75;g1252f01a4bc_0_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Що таке GIT?</a:t>
            </a:r>
            <a:endParaRPr b="1" sz="1200">
              <a:solidFill>
                <a:srgbClr val="212529"/>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b="1" lang="uk" sz="1200">
                <a:solidFill>
                  <a:srgbClr val="212529"/>
                </a:solidFill>
                <a:highlight>
                  <a:srgbClr val="FFFFFF"/>
                </a:highlight>
                <a:latin typeface="Roboto"/>
                <a:ea typeface="Roboto"/>
                <a:cs typeface="Roboto"/>
                <a:sym typeface="Roboto"/>
              </a:rPr>
              <a:t>Git </a:t>
            </a:r>
            <a:r>
              <a:rPr lang="uk" sz="1200">
                <a:solidFill>
                  <a:srgbClr val="212529"/>
                </a:solidFill>
                <a:highlight>
                  <a:srgbClr val="FFFFFF"/>
                </a:highlight>
                <a:latin typeface="Roboto"/>
                <a:ea typeface="Roboto"/>
                <a:cs typeface="Roboto"/>
                <a:sym typeface="Roboto"/>
              </a:rPr>
              <a:t>– розподілена система керування версіями.</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2200"/>
              </a:spcBef>
              <a:spcAft>
                <a:spcPts val="0"/>
              </a:spcAft>
              <a:buClr>
                <a:schemeClr val="dk1"/>
              </a:buClr>
              <a:buSzPts val="1100"/>
              <a:buFont typeface="Arial"/>
              <a:buNone/>
            </a:pPr>
            <a:r>
              <a:rPr lang="uk" sz="1200">
                <a:solidFill>
                  <a:srgbClr val="212529"/>
                </a:solidFill>
                <a:highlight>
                  <a:srgbClr val="FFFFFF"/>
                </a:highlight>
                <a:latin typeface="Roboto"/>
                <a:ea typeface="Roboto"/>
                <a:cs typeface="Roboto"/>
                <a:sym typeface="Roboto"/>
              </a:rPr>
              <a:t>Система управління версіями (</a:t>
            </a:r>
            <a:r>
              <a:rPr b="1" lang="uk" sz="1200">
                <a:solidFill>
                  <a:srgbClr val="212529"/>
                </a:solidFill>
                <a:highlight>
                  <a:srgbClr val="FFFFFF"/>
                </a:highlight>
                <a:latin typeface="Roboto"/>
                <a:ea typeface="Roboto"/>
                <a:cs typeface="Roboto"/>
                <a:sym typeface="Roboto"/>
              </a:rPr>
              <a:t>Version Control System, VCS</a:t>
            </a:r>
            <a:r>
              <a:rPr lang="uk" sz="1200">
                <a:solidFill>
                  <a:srgbClr val="212529"/>
                </a:solidFill>
                <a:highlight>
                  <a:srgbClr val="FFFFFF"/>
                </a:highlight>
                <a:latin typeface="Roboto"/>
                <a:ea typeface="Roboto"/>
                <a:cs typeface="Roboto"/>
                <a:sym typeface="Roboto"/>
              </a:rPr>
              <a:t>) — програмне забезпечення для полегшення роботи з інформацією, що змінюється.</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2200"/>
              </a:spcBef>
              <a:spcAft>
                <a:spcPts val="0"/>
              </a:spcAft>
              <a:buClr>
                <a:schemeClr val="dk1"/>
              </a:buClr>
              <a:buSzPts val="1100"/>
              <a:buFont typeface="Arial"/>
              <a:buNone/>
            </a:pPr>
            <a:r>
              <a:rPr b="1" lang="uk" sz="1200">
                <a:solidFill>
                  <a:srgbClr val="212529"/>
                </a:solidFill>
                <a:highlight>
                  <a:srgbClr val="FFFFFF"/>
                </a:highlight>
                <a:latin typeface="Roboto"/>
                <a:ea typeface="Roboto"/>
                <a:cs typeface="Roboto"/>
                <a:sym typeface="Roboto"/>
              </a:rPr>
              <a:t>GitHub</a:t>
            </a:r>
            <a:r>
              <a:rPr lang="uk" sz="1200">
                <a:solidFill>
                  <a:srgbClr val="212529"/>
                </a:solidFill>
                <a:highlight>
                  <a:srgbClr val="FFFFFF"/>
                </a:highlight>
                <a:latin typeface="Roboto"/>
                <a:ea typeface="Roboto"/>
                <a:cs typeface="Roboto"/>
                <a:sym typeface="Roboto"/>
              </a:rPr>
              <a:t> - найбільший веб-сервіс для хостингу IT-проектів (включаючи git-репозиторії) та їхньої спільної розробки.</a:t>
            </a:r>
            <a:endParaRPr sz="1200">
              <a:solidFill>
                <a:srgbClr val="212529"/>
              </a:solidFill>
              <a:highlight>
                <a:srgbClr val="FFFFFF"/>
              </a:highlight>
              <a:latin typeface="Roboto"/>
              <a:ea typeface="Roboto"/>
              <a:cs typeface="Roboto"/>
              <a:sym typeface="Roboto"/>
            </a:endParaRPr>
          </a:p>
        </p:txBody>
      </p:sp>
      <p:pic>
        <p:nvPicPr>
          <p:cNvPr id="76" name="Google Shape;76;g1252f01a4bc_0_1"/>
          <p:cNvPicPr preferRelativeResize="0"/>
          <p:nvPr/>
        </p:nvPicPr>
        <p:blipFill rotWithShape="1">
          <a:blip r:embed="rId3">
            <a:alphaModFix/>
          </a:blip>
          <a:srcRect b="0" l="0" r="0" t="0"/>
          <a:stretch/>
        </p:blipFill>
        <p:spPr>
          <a:xfrm>
            <a:off x="4521825" y="1107162"/>
            <a:ext cx="4386125" cy="23220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27ec7da91e_0_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71" name="Google Shape;371;g127ec7da91e_0_12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72" name="Google Shape;372;g127ec7da91e_0_123"/>
          <p:cNvSpPr txBox="1"/>
          <p:nvPr/>
        </p:nvSpPr>
        <p:spPr>
          <a:xfrm>
            <a:off x="311700" y="1654650"/>
            <a:ext cx="31230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Створюється новий репозиторій і нас перенаправляє на сторінку, де знаходяться команди для GitBash, які ми будемо використовувати для переміщення наших файлів з локального репо на віддалений репо GitHub. Знаходяться вони в другому блоці. Їх можна копіювати та вставляти або набирати (що на початку незручно) на клавіатурі.</a:t>
            </a:r>
            <a:endParaRPr sz="1200">
              <a:solidFill>
                <a:schemeClr val="dk1"/>
              </a:solidFill>
              <a:highlight>
                <a:schemeClr val="lt1"/>
              </a:highlight>
              <a:latin typeface="Roboto"/>
              <a:ea typeface="Roboto"/>
              <a:cs typeface="Roboto"/>
              <a:sym typeface="Roboto"/>
            </a:endParaRPr>
          </a:p>
        </p:txBody>
      </p:sp>
      <p:pic>
        <p:nvPicPr>
          <p:cNvPr id="373" name="Google Shape;373;g127ec7da91e_0_123"/>
          <p:cNvPicPr preferRelativeResize="0"/>
          <p:nvPr/>
        </p:nvPicPr>
        <p:blipFill>
          <a:blip r:embed="rId3">
            <a:alphaModFix/>
          </a:blip>
          <a:stretch>
            <a:fillRect/>
          </a:stretch>
        </p:blipFill>
        <p:spPr>
          <a:xfrm>
            <a:off x="3434651" y="1654650"/>
            <a:ext cx="5492325" cy="3307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27ec7da91e_0_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79" name="Google Shape;379;g127ec7da91e_0_13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80" name="Google Shape;380;g127ec7da91e_0_133"/>
          <p:cNvSpPr txBox="1"/>
          <p:nvPr/>
        </p:nvSpPr>
        <p:spPr>
          <a:xfrm>
            <a:off x="311700" y="1654650"/>
            <a:ext cx="85206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Але спочатку змінемо головну гілку з master на main. Для цього використовуємо команду, яка є в другому блоці.</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Якщо ви виконаєте </a:t>
            </a:r>
            <a:r>
              <a:rPr b="1" lang="uk" sz="1200">
                <a:solidFill>
                  <a:schemeClr val="dk1"/>
                </a:solidFill>
                <a:highlight>
                  <a:srgbClr val="FCE5CD"/>
                </a:highlight>
                <a:latin typeface="Roboto"/>
                <a:ea typeface="Roboto"/>
                <a:cs typeface="Roboto"/>
                <a:sym typeface="Roboto"/>
              </a:rPr>
              <a:t>git status</a:t>
            </a:r>
            <a:r>
              <a:rPr lang="uk" sz="1200">
                <a:solidFill>
                  <a:schemeClr val="dk1"/>
                </a:solidFill>
                <a:highlight>
                  <a:schemeClr val="lt1"/>
                </a:highlight>
                <a:latin typeface="Roboto"/>
                <a:ea typeface="Roboto"/>
                <a:cs typeface="Roboto"/>
                <a:sym typeface="Roboto"/>
              </a:rPr>
              <a:t> в локальному репо, ви побачите, що знаходитесь у гілці master.</a:t>
            </a:r>
            <a:endParaRPr sz="1200">
              <a:solidFill>
                <a:schemeClr val="dk1"/>
              </a:solidFill>
              <a:highlight>
                <a:schemeClr val="lt1"/>
              </a:highlight>
              <a:latin typeface="Roboto"/>
              <a:ea typeface="Roboto"/>
              <a:cs typeface="Roboto"/>
              <a:sym typeface="Roboto"/>
            </a:endParaRPr>
          </a:p>
        </p:txBody>
      </p:sp>
      <p:pic>
        <p:nvPicPr>
          <p:cNvPr id="381" name="Google Shape;381;g127ec7da91e_0_133"/>
          <p:cNvPicPr preferRelativeResize="0"/>
          <p:nvPr/>
        </p:nvPicPr>
        <p:blipFill>
          <a:blip r:embed="rId3">
            <a:alphaModFix/>
          </a:blip>
          <a:stretch>
            <a:fillRect/>
          </a:stretch>
        </p:blipFill>
        <p:spPr>
          <a:xfrm>
            <a:off x="311700" y="2025986"/>
            <a:ext cx="8386551" cy="1091525"/>
          </a:xfrm>
          <a:prstGeom prst="rect">
            <a:avLst/>
          </a:prstGeom>
          <a:noFill/>
          <a:ln>
            <a:noFill/>
          </a:ln>
        </p:spPr>
      </p:pic>
      <p:pic>
        <p:nvPicPr>
          <p:cNvPr id="382" name="Google Shape;382;g127ec7da91e_0_133"/>
          <p:cNvPicPr preferRelativeResize="0"/>
          <p:nvPr/>
        </p:nvPicPr>
        <p:blipFill>
          <a:blip r:embed="rId4">
            <a:alphaModFix/>
          </a:blip>
          <a:stretch>
            <a:fillRect/>
          </a:stretch>
        </p:blipFill>
        <p:spPr>
          <a:xfrm>
            <a:off x="1514923" y="3511048"/>
            <a:ext cx="5980100" cy="1388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27ec7da91e_0_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88" name="Google Shape;388;g127ec7da91e_0_142"/>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89" name="Google Shape;389;g127ec7da91e_0_142"/>
          <p:cNvSpPr txBox="1"/>
          <p:nvPr/>
        </p:nvSpPr>
        <p:spPr>
          <a:xfrm>
            <a:off x="311700" y="1654650"/>
            <a:ext cx="32889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Копіюємо і виконуємо команду:</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branch -M main</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Перевіряємо </a:t>
            </a:r>
            <a:r>
              <a:rPr b="1" lang="uk" sz="1200">
                <a:solidFill>
                  <a:srgbClr val="24292F"/>
                </a:solidFill>
                <a:highlight>
                  <a:srgbClr val="FCE5CD"/>
                </a:highlight>
                <a:latin typeface="Roboto"/>
                <a:ea typeface="Roboto"/>
                <a:cs typeface="Roboto"/>
                <a:sym typeface="Roboto"/>
              </a:rPr>
              <a:t>git status</a:t>
            </a:r>
            <a:r>
              <a:rPr b="1" lang="uk" sz="1200">
                <a:solidFill>
                  <a:srgbClr val="24292F"/>
                </a:solidFill>
                <a:highlight>
                  <a:schemeClr val="lt1"/>
                </a:highlight>
                <a:latin typeface="Roboto"/>
                <a:ea typeface="Roboto"/>
                <a:cs typeface="Roboto"/>
                <a:sym typeface="Roboto"/>
              </a:rPr>
              <a:t>. </a:t>
            </a:r>
            <a:r>
              <a:rPr lang="uk" sz="1200">
                <a:solidFill>
                  <a:schemeClr val="dk1"/>
                </a:solidFill>
                <a:highlight>
                  <a:schemeClr val="lt1"/>
                </a:highlight>
                <a:latin typeface="Roboto"/>
                <a:ea typeface="Roboto"/>
                <a:cs typeface="Roboto"/>
                <a:sym typeface="Roboto"/>
              </a:rPr>
              <a:t> Гілку змінено.</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Наступний крок, який потрібно виконати, це підготовка до передачі файлів з локального репо на віддалений у GitHub. Для цього потрібно виконати першу команду з 2-го блоку (ми сповіщаємо систему за якою адресою URL знаходиться наш репозиторій):</a:t>
            </a:r>
            <a:endParaRPr sz="1200">
              <a:solidFill>
                <a:schemeClr val="dk1"/>
              </a:solidFill>
              <a:highlight>
                <a:schemeClr val="lt1"/>
              </a:highlight>
              <a:latin typeface="Roboto"/>
              <a:ea typeface="Roboto"/>
              <a:cs typeface="Roboto"/>
              <a:sym typeface="Roboto"/>
            </a:endParaRPr>
          </a:p>
        </p:txBody>
      </p:sp>
      <p:pic>
        <p:nvPicPr>
          <p:cNvPr id="390" name="Google Shape;390;g127ec7da91e_0_142"/>
          <p:cNvPicPr preferRelativeResize="0"/>
          <p:nvPr/>
        </p:nvPicPr>
        <p:blipFill>
          <a:blip r:embed="rId3">
            <a:alphaModFix/>
          </a:blip>
          <a:stretch>
            <a:fillRect/>
          </a:stretch>
        </p:blipFill>
        <p:spPr>
          <a:xfrm>
            <a:off x="4356200" y="1654650"/>
            <a:ext cx="4717501" cy="1548625"/>
          </a:xfrm>
          <a:prstGeom prst="rect">
            <a:avLst/>
          </a:prstGeom>
          <a:noFill/>
          <a:ln>
            <a:noFill/>
          </a:ln>
        </p:spPr>
      </p:pic>
      <p:pic>
        <p:nvPicPr>
          <p:cNvPr id="391" name="Google Shape;391;g127ec7da91e_0_142"/>
          <p:cNvPicPr preferRelativeResize="0"/>
          <p:nvPr/>
        </p:nvPicPr>
        <p:blipFill>
          <a:blip r:embed="rId4">
            <a:alphaModFix/>
          </a:blip>
          <a:stretch>
            <a:fillRect/>
          </a:stretch>
        </p:blipFill>
        <p:spPr>
          <a:xfrm>
            <a:off x="3600600" y="3643127"/>
            <a:ext cx="5473250" cy="878950"/>
          </a:xfrm>
          <a:prstGeom prst="rect">
            <a:avLst/>
          </a:prstGeom>
          <a:noFill/>
          <a:ln>
            <a:noFill/>
          </a:ln>
        </p:spPr>
      </p:pic>
      <p:sp>
        <p:nvSpPr>
          <p:cNvPr id="392" name="Google Shape;392;g127ec7da91e_0_142"/>
          <p:cNvSpPr txBox="1"/>
          <p:nvPr/>
        </p:nvSpPr>
        <p:spPr>
          <a:xfrm>
            <a:off x="311700" y="4614550"/>
            <a:ext cx="8762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200">
                <a:solidFill>
                  <a:srgbClr val="24292F"/>
                </a:solidFill>
                <a:highlight>
                  <a:srgbClr val="FFF2CC"/>
                </a:highlight>
                <a:latin typeface="Roboto"/>
                <a:ea typeface="Roboto"/>
                <a:cs typeface="Roboto"/>
                <a:sym typeface="Roboto"/>
              </a:rPr>
              <a:t>git remote add origin </a:t>
            </a:r>
            <a:r>
              <a:rPr b="1" lang="uk" sz="1200">
                <a:solidFill>
                  <a:srgbClr val="FF0000"/>
                </a:solidFill>
                <a:highlight>
                  <a:srgbClr val="FFF2CC"/>
                </a:highlight>
                <a:latin typeface="Roboto"/>
                <a:ea typeface="Roboto"/>
                <a:cs typeface="Roboto"/>
                <a:sym typeface="Roboto"/>
              </a:rPr>
              <a:t>https://github.com/TJhelper1/first-repo.git</a:t>
            </a:r>
            <a:endParaRPr b="1" sz="1200">
              <a:solidFill>
                <a:srgbClr val="FF0000"/>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*не забудьте замінити url на свій (виділене червоним)</a:t>
            </a:r>
            <a:endParaRPr sz="1200">
              <a:solidFill>
                <a:srgbClr val="24292F"/>
              </a:solidFill>
              <a:highlight>
                <a:schemeClr val="lt1"/>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27ec7da91e_0_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98" name="Google Shape;398;g127ec7da91e_0_15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99" name="Google Shape;399;g127ec7da91e_0_153"/>
          <p:cNvSpPr txBox="1"/>
          <p:nvPr/>
        </p:nvSpPr>
        <p:spPr>
          <a:xfrm>
            <a:off x="311700" y="1654650"/>
            <a:ext cx="85929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Наступна команда (третя у 2-му блоці) і є командою передачі файлів:</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push -u origin main</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У вас має з’явитися вікно для введення персонального токену доступу.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ви маєте створити і ввести токен для нашого репо і, в подальшому це вікно з’являтися не буде. Як це зробити.</a:t>
            </a:r>
            <a:endParaRPr sz="1200">
              <a:solidFill>
                <a:schemeClr val="dk1"/>
              </a:solidFill>
              <a:highlight>
                <a:schemeClr val="lt1"/>
              </a:highlight>
              <a:latin typeface="Roboto"/>
              <a:ea typeface="Roboto"/>
              <a:cs typeface="Roboto"/>
              <a:sym typeface="Roboto"/>
            </a:endParaRPr>
          </a:p>
        </p:txBody>
      </p:sp>
      <p:pic>
        <p:nvPicPr>
          <p:cNvPr id="400" name="Google Shape;400;g127ec7da91e_0_153"/>
          <p:cNvPicPr preferRelativeResize="0"/>
          <p:nvPr/>
        </p:nvPicPr>
        <p:blipFill>
          <a:blip r:embed="rId3">
            <a:alphaModFix/>
          </a:blip>
          <a:stretch>
            <a:fillRect/>
          </a:stretch>
        </p:blipFill>
        <p:spPr>
          <a:xfrm>
            <a:off x="2045325" y="2455825"/>
            <a:ext cx="5053349" cy="2138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27ec7da91e_0_1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06" name="Google Shape;406;g127ec7da91e_0_16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07" name="Google Shape;407;g127ec7da91e_0_163"/>
          <p:cNvSpPr txBox="1"/>
          <p:nvPr/>
        </p:nvSpPr>
        <p:spPr>
          <a:xfrm>
            <a:off x="311700" y="1654650"/>
            <a:ext cx="85929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Зачиняємо вікно для входу натиснувши Х.</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з’явиться вікно для введення імені користувача, після нього - вікно для введення паролю.</a:t>
            </a:r>
            <a:endParaRPr sz="1200">
              <a:solidFill>
                <a:schemeClr val="dk1"/>
              </a:solidFill>
              <a:highlight>
                <a:schemeClr val="lt1"/>
              </a:highlight>
              <a:latin typeface="Roboto"/>
              <a:ea typeface="Roboto"/>
              <a:cs typeface="Roboto"/>
              <a:sym typeface="Roboto"/>
            </a:endParaRPr>
          </a:p>
        </p:txBody>
      </p:sp>
      <p:pic>
        <p:nvPicPr>
          <p:cNvPr id="408" name="Google Shape;408;g127ec7da91e_0_163"/>
          <p:cNvPicPr preferRelativeResize="0"/>
          <p:nvPr/>
        </p:nvPicPr>
        <p:blipFill>
          <a:blip r:embed="rId3">
            <a:alphaModFix/>
          </a:blip>
          <a:stretch>
            <a:fillRect/>
          </a:stretch>
        </p:blipFill>
        <p:spPr>
          <a:xfrm>
            <a:off x="3734750" y="1597275"/>
            <a:ext cx="2105275" cy="1840175"/>
          </a:xfrm>
          <a:prstGeom prst="rect">
            <a:avLst/>
          </a:prstGeom>
          <a:noFill/>
          <a:ln>
            <a:noFill/>
          </a:ln>
        </p:spPr>
      </p:pic>
      <p:pic>
        <p:nvPicPr>
          <p:cNvPr id="409" name="Google Shape;409;g127ec7da91e_0_163"/>
          <p:cNvPicPr preferRelativeResize="0"/>
          <p:nvPr/>
        </p:nvPicPr>
        <p:blipFill>
          <a:blip r:embed="rId4">
            <a:alphaModFix/>
          </a:blip>
          <a:stretch>
            <a:fillRect/>
          </a:stretch>
        </p:blipFill>
        <p:spPr>
          <a:xfrm>
            <a:off x="917950" y="3612125"/>
            <a:ext cx="3040450" cy="1428425"/>
          </a:xfrm>
          <a:prstGeom prst="rect">
            <a:avLst/>
          </a:prstGeom>
          <a:noFill/>
          <a:ln>
            <a:noFill/>
          </a:ln>
        </p:spPr>
      </p:pic>
      <p:pic>
        <p:nvPicPr>
          <p:cNvPr id="410" name="Google Shape;410;g127ec7da91e_0_163"/>
          <p:cNvPicPr preferRelativeResize="0"/>
          <p:nvPr/>
        </p:nvPicPr>
        <p:blipFill>
          <a:blip r:embed="rId5">
            <a:alphaModFix/>
          </a:blip>
          <a:stretch>
            <a:fillRect/>
          </a:stretch>
        </p:blipFill>
        <p:spPr>
          <a:xfrm>
            <a:off x="5288800" y="3612125"/>
            <a:ext cx="3040390" cy="142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27ec7da91e_0_1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16" name="Google Shape;416;g127ec7da91e_0_17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17" name="Google Shape;417;g127ec7da91e_0_173"/>
          <p:cNvSpPr txBox="1"/>
          <p:nvPr/>
        </p:nvSpPr>
        <p:spPr>
          <a:xfrm>
            <a:off x="311700" y="1654650"/>
            <a:ext cx="8592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Якщо спробувати ввійти в систему, то ця спроба не буде вдалою, тому що аутентифікація на GitHub за допомогою паролю недоступна з 13.08.2021, про що сповіщає наступне повідомлення:</a:t>
            </a:r>
            <a:endParaRPr sz="1200">
              <a:solidFill>
                <a:schemeClr val="dk1"/>
              </a:solidFill>
              <a:highlight>
                <a:schemeClr val="lt1"/>
              </a:highlight>
              <a:latin typeface="Roboto"/>
              <a:ea typeface="Roboto"/>
              <a:cs typeface="Roboto"/>
              <a:sym typeface="Roboto"/>
            </a:endParaRPr>
          </a:p>
        </p:txBody>
      </p:sp>
      <p:pic>
        <p:nvPicPr>
          <p:cNvPr id="418" name="Google Shape;418;g127ec7da91e_0_173"/>
          <p:cNvPicPr preferRelativeResize="0"/>
          <p:nvPr/>
        </p:nvPicPr>
        <p:blipFill>
          <a:blip r:embed="rId3">
            <a:alphaModFix/>
          </a:blip>
          <a:stretch>
            <a:fillRect/>
          </a:stretch>
        </p:blipFill>
        <p:spPr>
          <a:xfrm>
            <a:off x="758075" y="2205137"/>
            <a:ext cx="7627874" cy="733225"/>
          </a:xfrm>
          <a:prstGeom prst="rect">
            <a:avLst/>
          </a:prstGeom>
          <a:noFill/>
          <a:ln>
            <a:noFill/>
          </a:ln>
        </p:spPr>
      </p:pic>
      <p:pic>
        <p:nvPicPr>
          <p:cNvPr id="419" name="Google Shape;419;g127ec7da91e_0_173"/>
          <p:cNvPicPr preferRelativeResize="0"/>
          <p:nvPr/>
        </p:nvPicPr>
        <p:blipFill>
          <a:blip r:embed="rId4">
            <a:alphaModFix/>
          </a:blip>
          <a:stretch>
            <a:fillRect/>
          </a:stretch>
        </p:blipFill>
        <p:spPr>
          <a:xfrm>
            <a:off x="2912050" y="3106875"/>
            <a:ext cx="5992552" cy="1908050"/>
          </a:xfrm>
          <a:prstGeom prst="rect">
            <a:avLst/>
          </a:prstGeom>
          <a:noFill/>
          <a:ln>
            <a:noFill/>
          </a:ln>
        </p:spPr>
      </p:pic>
      <p:sp>
        <p:nvSpPr>
          <p:cNvPr id="420" name="Google Shape;420;g127ec7da91e_0_173"/>
          <p:cNvSpPr txBox="1"/>
          <p:nvPr/>
        </p:nvSpPr>
        <p:spPr>
          <a:xfrm>
            <a:off x="311700" y="3079675"/>
            <a:ext cx="25494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Для підвищення захисту файлів користувачів післі вказаної дати обов’язковим є створення токену для аутентифікації користувача.</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Для цього потрібно в правому кутку відкрити “Налаштування користувача” (Settings).</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27ec7da91e_0_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26" name="Google Shape;426;g127ec7da91e_0_19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27" name="Google Shape;427;g127ec7da91e_0_195"/>
          <p:cNvSpPr txBox="1"/>
          <p:nvPr/>
        </p:nvSpPr>
        <p:spPr>
          <a:xfrm>
            <a:off x="311700" y="1654650"/>
            <a:ext cx="4260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натискаємо “Налаштування розробника” (Developer settings).</a:t>
            </a:r>
            <a:endParaRPr sz="1200">
              <a:solidFill>
                <a:schemeClr val="dk1"/>
              </a:solidFill>
              <a:highlight>
                <a:schemeClr val="lt1"/>
              </a:highlight>
              <a:latin typeface="Roboto"/>
              <a:ea typeface="Roboto"/>
              <a:cs typeface="Roboto"/>
              <a:sym typeface="Roboto"/>
            </a:endParaRPr>
          </a:p>
        </p:txBody>
      </p:sp>
      <p:pic>
        <p:nvPicPr>
          <p:cNvPr id="428" name="Google Shape;428;g127ec7da91e_0_195"/>
          <p:cNvPicPr preferRelativeResize="0"/>
          <p:nvPr/>
        </p:nvPicPr>
        <p:blipFill>
          <a:blip r:embed="rId3">
            <a:alphaModFix/>
          </a:blip>
          <a:stretch>
            <a:fillRect/>
          </a:stretch>
        </p:blipFill>
        <p:spPr>
          <a:xfrm>
            <a:off x="4572000" y="1477291"/>
            <a:ext cx="4332598" cy="3548185"/>
          </a:xfrm>
          <a:prstGeom prst="rect">
            <a:avLst/>
          </a:prstGeom>
          <a:noFill/>
          <a:ln>
            <a:noFill/>
          </a:ln>
        </p:spPr>
      </p:pic>
      <p:sp>
        <p:nvSpPr>
          <p:cNvPr id="429" name="Google Shape;429;g127ec7da91e_0_195"/>
          <p:cNvSpPr/>
          <p:nvPr/>
        </p:nvSpPr>
        <p:spPr>
          <a:xfrm>
            <a:off x="4247875" y="4843100"/>
            <a:ext cx="867900" cy="2334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27ec7da91e_0_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35" name="Google Shape;435;g127ec7da91e_0_20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36" name="Google Shape;436;g127ec7da91e_0_203"/>
          <p:cNvSpPr txBox="1"/>
          <p:nvPr/>
        </p:nvSpPr>
        <p:spPr>
          <a:xfrm>
            <a:off x="311700" y="1654650"/>
            <a:ext cx="3063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Натискаємо “Персональний токен”, потім “Згенерувати новий токен”.</a:t>
            </a:r>
            <a:endParaRPr sz="1200">
              <a:solidFill>
                <a:schemeClr val="dk1"/>
              </a:solidFill>
              <a:highlight>
                <a:schemeClr val="lt1"/>
              </a:highlight>
              <a:latin typeface="Roboto"/>
              <a:ea typeface="Roboto"/>
              <a:cs typeface="Roboto"/>
              <a:sym typeface="Roboto"/>
            </a:endParaRPr>
          </a:p>
        </p:txBody>
      </p:sp>
      <p:pic>
        <p:nvPicPr>
          <p:cNvPr id="437" name="Google Shape;437;g127ec7da91e_0_203"/>
          <p:cNvPicPr preferRelativeResize="0"/>
          <p:nvPr/>
        </p:nvPicPr>
        <p:blipFill>
          <a:blip r:embed="rId3">
            <a:alphaModFix/>
          </a:blip>
          <a:stretch>
            <a:fillRect/>
          </a:stretch>
        </p:blipFill>
        <p:spPr>
          <a:xfrm>
            <a:off x="685851" y="3207525"/>
            <a:ext cx="7772299" cy="1825600"/>
          </a:xfrm>
          <a:prstGeom prst="rect">
            <a:avLst/>
          </a:prstGeom>
          <a:noFill/>
          <a:ln>
            <a:noFill/>
          </a:ln>
          <a:effectLst>
            <a:outerShdw blurRad="57150" rotWithShape="0" algn="bl" dir="5400000" dist="19050">
              <a:srgbClr val="000000">
                <a:alpha val="50000"/>
              </a:srgbClr>
            </a:outerShdw>
          </a:effectLst>
        </p:spPr>
      </p:pic>
      <p:pic>
        <p:nvPicPr>
          <p:cNvPr id="438" name="Google Shape;438;g127ec7da91e_0_203"/>
          <p:cNvPicPr preferRelativeResize="0"/>
          <p:nvPr/>
        </p:nvPicPr>
        <p:blipFill>
          <a:blip r:embed="rId4">
            <a:alphaModFix/>
          </a:blip>
          <a:stretch>
            <a:fillRect/>
          </a:stretch>
        </p:blipFill>
        <p:spPr>
          <a:xfrm>
            <a:off x="5353909" y="1328750"/>
            <a:ext cx="3532865" cy="1825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27ec7da91e_0_2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44" name="Google Shape;444;g127ec7da91e_0_21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45" name="Google Shape;445;g127ec7da91e_0_213"/>
          <p:cNvSpPr txBox="1"/>
          <p:nvPr/>
        </p:nvSpPr>
        <p:spPr>
          <a:xfrm>
            <a:off x="311700" y="1654650"/>
            <a:ext cx="30636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Заповнюємо поле Note (будь-який текст), відмічаємо </a:t>
            </a:r>
            <a:r>
              <a:rPr b="1" lang="uk" sz="1200">
                <a:solidFill>
                  <a:schemeClr val="dk1"/>
                </a:solidFill>
                <a:highlight>
                  <a:schemeClr val="lt1"/>
                </a:highlight>
                <a:latin typeface="Roboto"/>
                <a:ea typeface="Roboto"/>
                <a:cs typeface="Roboto"/>
                <a:sym typeface="Roboto"/>
              </a:rPr>
              <a:t>repo</a:t>
            </a:r>
            <a:r>
              <a:rPr lang="uk" sz="1200">
                <a:solidFill>
                  <a:schemeClr val="dk1"/>
                </a:solidFill>
                <a:highlight>
                  <a:schemeClr val="lt1"/>
                </a:highlight>
                <a:latin typeface="Roboto"/>
                <a:ea typeface="Roboto"/>
                <a:cs typeface="Roboto"/>
                <a:sym typeface="Roboto"/>
              </a:rPr>
              <a:t> та </a:t>
            </a:r>
            <a:r>
              <a:rPr b="1" lang="uk" sz="1200">
                <a:solidFill>
                  <a:schemeClr val="dk1"/>
                </a:solidFill>
                <a:highlight>
                  <a:schemeClr val="lt1"/>
                </a:highlight>
                <a:latin typeface="Roboto"/>
                <a:ea typeface="Roboto"/>
                <a:cs typeface="Roboto"/>
                <a:sym typeface="Roboto"/>
              </a:rPr>
              <a:t>write. </a:t>
            </a:r>
            <a:r>
              <a:rPr lang="uk" sz="1200">
                <a:solidFill>
                  <a:schemeClr val="dk1"/>
                </a:solidFill>
                <a:highlight>
                  <a:schemeClr val="lt1"/>
                </a:highlight>
                <a:latin typeface="Roboto"/>
                <a:ea typeface="Roboto"/>
                <a:cs typeface="Roboto"/>
                <a:sym typeface="Roboto"/>
              </a:rPr>
              <a:t>Для даного навчального курсу цього достатньо. Тиснимо </a:t>
            </a:r>
            <a:r>
              <a:rPr b="1" lang="uk" sz="1200">
                <a:solidFill>
                  <a:schemeClr val="dk1"/>
                </a:solidFill>
                <a:highlight>
                  <a:schemeClr val="lt1"/>
                </a:highlight>
                <a:latin typeface="Roboto"/>
                <a:ea typeface="Roboto"/>
                <a:cs typeface="Roboto"/>
                <a:sym typeface="Roboto"/>
              </a:rPr>
              <a:t>Generate token</a:t>
            </a:r>
            <a:r>
              <a:rPr lang="uk"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p:txBody>
      </p:sp>
      <p:pic>
        <p:nvPicPr>
          <p:cNvPr id="446" name="Google Shape;446;g127ec7da91e_0_213"/>
          <p:cNvPicPr preferRelativeResize="0"/>
          <p:nvPr/>
        </p:nvPicPr>
        <p:blipFill>
          <a:blip r:embed="rId3">
            <a:alphaModFix/>
          </a:blip>
          <a:stretch>
            <a:fillRect/>
          </a:stretch>
        </p:blipFill>
        <p:spPr>
          <a:xfrm>
            <a:off x="4522000" y="807543"/>
            <a:ext cx="4310301" cy="3406082"/>
          </a:xfrm>
          <a:prstGeom prst="rect">
            <a:avLst/>
          </a:prstGeom>
          <a:noFill/>
          <a:ln>
            <a:noFill/>
          </a:ln>
          <a:effectLst>
            <a:outerShdw blurRad="57150" rotWithShape="0" algn="bl" dir="5400000" dist="19050">
              <a:srgbClr val="000000">
                <a:alpha val="50000"/>
              </a:srgbClr>
            </a:outerShdw>
          </a:effectLst>
        </p:spPr>
      </p:pic>
      <p:pic>
        <p:nvPicPr>
          <p:cNvPr id="447" name="Google Shape;447;g127ec7da91e_0_213"/>
          <p:cNvPicPr preferRelativeResize="0"/>
          <p:nvPr/>
        </p:nvPicPr>
        <p:blipFill>
          <a:blip r:embed="rId4">
            <a:alphaModFix/>
          </a:blip>
          <a:stretch>
            <a:fillRect/>
          </a:stretch>
        </p:blipFill>
        <p:spPr>
          <a:xfrm>
            <a:off x="4545850" y="4213624"/>
            <a:ext cx="4310300" cy="829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27ec7da91e_0_2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53" name="Google Shape;453;g127ec7da91e_0_22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54" name="Google Shape;454;g127ec7da91e_0_223"/>
          <p:cNvSpPr txBox="1"/>
          <p:nvPr/>
        </p:nvSpPr>
        <p:spPr>
          <a:xfrm>
            <a:off x="311700" y="1654650"/>
            <a:ext cx="39210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Отриманий токен копіюємо</a:t>
            </a:r>
            <a:r>
              <a:rPr b="1" lang="uk" sz="1200">
                <a:solidFill>
                  <a:schemeClr val="dk1"/>
                </a:solidFill>
                <a:highlight>
                  <a:schemeClr val="lt1"/>
                </a:highlight>
                <a:latin typeface="Roboto"/>
                <a:ea typeface="Roboto"/>
                <a:cs typeface="Roboto"/>
                <a:sym typeface="Roboto"/>
              </a:rPr>
              <a:t>. </a:t>
            </a:r>
            <a:r>
              <a:rPr lang="uk" sz="1200">
                <a:solidFill>
                  <a:schemeClr val="dk1"/>
                </a:solidFill>
                <a:highlight>
                  <a:schemeClr val="lt1"/>
                </a:highlight>
                <a:latin typeface="Roboto"/>
                <a:ea typeface="Roboto"/>
                <a:cs typeface="Roboto"/>
                <a:sym typeface="Roboto"/>
              </a:rPr>
              <a:t>Переходимо знову в GitBash, знову вводимо команду (кнопка ”стрілка вверх” і знаходимо):</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push -u origin main</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З’являється вікно для введення токену.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Обираємо вкладку </a:t>
            </a:r>
            <a:r>
              <a:rPr b="1" lang="uk" sz="1200">
                <a:solidFill>
                  <a:srgbClr val="24292F"/>
                </a:solidFill>
                <a:highlight>
                  <a:schemeClr val="lt1"/>
                </a:highlight>
                <a:latin typeface="Roboto"/>
                <a:ea typeface="Roboto"/>
                <a:cs typeface="Roboto"/>
                <a:sym typeface="Roboto"/>
              </a:rPr>
              <a:t>Token</a:t>
            </a:r>
            <a:r>
              <a:rPr lang="uk" sz="1200">
                <a:solidFill>
                  <a:srgbClr val="24292F"/>
                </a:solidFill>
                <a:highlight>
                  <a:schemeClr val="lt1"/>
                </a:highlight>
                <a:latin typeface="Roboto"/>
                <a:ea typeface="Roboto"/>
                <a:cs typeface="Roboto"/>
                <a:sym typeface="Roboto"/>
              </a:rPr>
              <a:t>, вставляємо скопійований токен і натискємо </a:t>
            </a:r>
            <a:r>
              <a:rPr b="1" lang="uk" sz="1200">
                <a:solidFill>
                  <a:srgbClr val="24292F"/>
                </a:solidFill>
                <a:highlight>
                  <a:schemeClr val="lt1"/>
                </a:highlight>
                <a:latin typeface="Roboto"/>
                <a:ea typeface="Roboto"/>
                <a:cs typeface="Roboto"/>
                <a:sym typeface="Roboto"/>
              </a:rPr>
              <a:t>Sign in.</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p:txBody>
      </p:sp>
      <p:pic>
        <p:nvPicPr>
          <p:cNvPr id="455" name="Google Shape;455;g127ec7da91e_0_223"/>
          <p:cNvPicPr preferRelativeResize="0"/>
          <p:nvPr/>
        </p:nvPicPr>
        <p:blipFill>
          <a:blip r:embed="rId3">
            <a:alphaModFix/>
          </a:blip>
          <a:stretch>
            <a:fillRect/>
          </a:stretch>
        </p:blipFill>
        <p:spPr>
          <a:xfrm>
            <a:off x="4675600" y="1513731"/>
            <a:ext cx="3921001" cy="1457368"/>
          </a:xfrm>
          <a:prstGeom prst="rect">
            <a:avLst/>
          </a:prstGeom>
          <a:noFill/>
          <a:ln>
            <a:noFill/>
          </a:ln>
          <a:effectLst>
            <a:outerShdw blurRad="57150" rotWithShape="0" algn="bl" dir="5400000" dist="19050">
              <a:srgbClr val="000000">
                <a:alpha val="50000"/>
              </a:srgbClr>
            </a:outerShdw>
          </a:effectLst>
        </p:spPr>
      </p:pic>
      <p:pic>
        <p:nvPicPr>
          <p:cNvPr id="456" name="Google Shape;456;g127ec7da91e_0_223"/>
          <p:cNvPicPr preferRelativeResize="0"/>
          <p:nvPr/>
        </p:nvPicPr>
        <p:blipFill>
          <a:blip r:embed="rId4">
            <a:alphaModFix/>
          </a:blip>
          <a:stretch>
            <a:fillRect/>
          </a:stretch>
        </p:blipFill>
        <p:spPr>
          <a:xfrm>
            <a:off x="5718149" y="3467100"/>
            <a:ext cx="2829100" cy="1613800"/>
          </a:xfrm>
          <a:prstGeom prst="rect">
            <a:avLst/>
          </a:prstGeom>
          <a:noFill/>
          <a:ln>
            <a:noFill/>
          </a:ln>
          <a:effectLst>
            <a:outerShdw blurRad="57150" rotWithShape="0" algn="bl" dir="5400000" dist="19050">
              <a:srgbClr val="000000">
                <a:alpha val="50000"/>
              </a:srgbClr>
            </a:outerShdw>
          </a:effectLst>
        </p:spPr>
      </p:pic>
      <p:pic>
        <p:nvPicPr>
          <p:cNvPr id="457" name="Google Shape;457;g127ec7da91e_0_223"/>
          <p:cNvPicPr preferRelativeResize="0"/>
          <p:nvPr/>
        </p:nvPicPr>
        <p:blipFill>
          <a:blip r:embed="rId5">
            <a:alphaModFix/>
          </a:blip>
          <a:stretch>
            <a:fillRect/>
          </a:stretch>
        </p:blipFill>
        <p:spPr>
          <a:xfrm>
            <a:off x="3638381" y="3467102"/>
            <a:ext cx="1867244" cy="1613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252f01a4bc_0_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82" name="Google Shape;82;g1252f01a4bc_0_9"/>
          <p:cNvSpPr txBox="1"/>
          <p:nvPr>
            <p:ph idx="1" type="body"/>
          </p:nvPr>
        </p:nvSpPr>
        <p:spPr>
          <a:xfrm>
            <a:off x="311700" y="1152475"/>
            <a:ext cx="4179300" cy="3589500"/>
          </a:xfrm>
          <a:prstGeom prst="rect">
            <a:avLst/>
          </a:prstGeom>
          <a:noFill/>
          <a:ln>
            <a:noFill/>
          </a:ln>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SzPct val="112500"/>
              <a:buNone/>
            </a:pPr>
            <a:r>
              <a:rPr b="1" lang="uk" sz="6400">
                <a:solidFill>
                  <a:srgbClr val="212529"/>
                </a:solidFill>
                <a:highlight>
                  <a:srgbClr val="FFFFFF"/>
                </a:highlight>
                <a:latin typeface="Roboto"/>
                <a:ea typeface="Roboto"/>
                <a:cs typeface="Roboto"/>
                <a:sym typeface="Roboto"/>
              </a:rPr>
              <a:t>Переваги Git</a:t>
            </a:r>
            <a:endParaRPr b="1" sz="6400">
              <a:solidFill>
                <a:srgbClr val="212529"/>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SzPct val="150000"/>
              <a:buNone/>
            </a:pPr>
            <a:r>
              <a:rPr lang="uk" sz="4800">
                <a:solidFill>
                  <a:srgbClr val="212529"/>
                </a:solidFill>
                <a:highlight>
                  <a:srgbClr val="FFFFFF"/>
                </a:highlight>
                <a:latin typeface="Roboto"/>
                <a:ea typeface="Roboto"/>
                <a:cs typeface="Roboto"/>
                <a:sym typeface="Roboto"/>
              </a:rPr>
              <a:t>Git – безкоштовне програмне забезпечення з відкритим доступом (open source).</a:t>
            </a:r>
            <a:endParaRPr sz="4800">
              <a:solidFill>
                <a:srgbClr val="212529"/>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SzPct val="150000"/>
              <a:buNone/>
            </a:pPr>
            <a:r>
              <a:rPr lang="uk" sz="4800">
                <a:solidFill>
                  <a:srgbClr val="212529"/>
                </a:solidFill>
                <a:highlight>
                  <a:srgbClr val="FFFFFF"/>
                </a:highlight>
                <a:latin typeface="Roboto"/>
                <a:ea typeface="Roboto"/>
                <a:cs typeface="Roboto"/>
                <a:sym typeface="Roboto"/>
              </a:rPr>
              <a:t>Його найсильнішими сторонами є:</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простота у вивченні та використанні</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швидкість роботи</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кросплатформність</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гнучкість</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будь-який розмір проекту</a:t>
            </a:r>
            <a:endParaRPr sz="4800">
              <a:solidFill>
                <a:srgbClr val="212529"/>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SzPct val="150000"/>
              <a:buNone/>
            </a:pPr>
            <a:r>
              <a:rPr lang="uk" sz="4800">
                <a:solidFill>
                  <a:srgbClr val="212529"/>
                </a:solidFill>
                <a:highlight>
                  <a:srgbClr val="FFFFFF"/>
                </a:highlight>
                <a:latin typeface="Roboto"/>
                <a:ea typeface="Roboto"/>
                <a:cs typeface="Roboto"/>
                <a:sym typeface="Roboto"/>
              </a:rPr>
              <a:t>Правильне використання Git у процесі розробки ПЗ:</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збільшує швидкість розробки</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підвищує зручність створення та підтримки ПЗ</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зменшує кількість помилок</a:t>
            </a:r>
            <a:endParaRPr sz="48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зменшує час тестування</a:t>
            </a:r>
            <a:endParaRPr sz="4800">
              <a:solidFill>
                <a:srgbClr val="212529"/>
              </a:solidFill>
              <a:highlight>
                <a:srgbClr val="FFFFFF"/>
              </a:highlight>
              <a:latin typeface="Roboto"/>
              <a:ea typeface="Roboto"/>
              <a:cs typeface="Roboto"/>
              <a:sym typeface="Roboto"/>
            </a:endParaRPr>
          </a:p>
        </p:txBody>
      </p:sp>
      <p:sp>
        <p:nvSpPr>
          <p:cNvPr id="83" name="Google Shape;83;g1252f01a4bc_0_9"/>
          <p:cNvSpPr txBox="1"/>
          <p:nvPr/>
        </p:nvSpPr>
        <p:spPr>
          <a:xfrm>
            <a:off x="4572000" y="1152475"/>
            <a:ext cx="4073100" cy="375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uk" sz="1200" u="none" cap="none" strike="noStrike">
                <a:solidFill>
                  <a:srgbClr val="212529"/>
                </a:solidFill>
                <a:highlight>
                  <a:srgbClr val="FFFFFF"/>
                </a:highlight>
                <a:latin typeface="Roboto"/>
                <a:ea typeface="Roboto"/>
                <a:cs typeface="Roboto"/>
                <a:sym typeface="Roboto"/>
              </a:rPr>
              <a:t>Крім цього, Git дає можливість:</a:t>
            </a:r>
            <a:endParaRPr b="0" i="0" sz="1200" u="none" cap="none" strike="noStrike">
              <a:solidFill>
                <a:srgbClr val="212529"/>
              </a:solidFill>
              <a:highlight>
                <a:srgbClr val="FFFFFF"/>
              </a:highlight>
              <a:latin typeface="Roboto"/>
              <a:ea typeface="Roboto"/>
              <a:cs typeface="Roboto"/>
              <a:sym typeface="Roboto"/>
            </a:endParaRPr>
          </a:p>
          <a:p>
            <a:pPr indent="-304800" lvl="0" marL="457200" marR="0" rtl="0" algn="l">
              <a:lnSpc>
                <a:spcPct val="115000"/>
              </a:lnSpc>
              <a:spcBef>
                <a:spcPts val="1200"/>
              </a:spcBef>
              <a:spcAft>
                <a:spcPts val="0"/>
              </a:spcAft>
              <a:buClr>
                <a:srgbClr val="212529"/>
              </a:buClr>
              <a:buSzPts val="1200"/>
              <a:buFont typeface="Roboto"/>
              <a:buChar char="●"/>
            </a:pPr>
            <a:r>
              <a:rPr b="0" i="0" lang="uk" sz="1200" u="none" cap="none" strike="noStrike">
                <a:solidFill>
                  <a:srgbClr val="212529"/>
                </a:solidFill>
                <a:highlight>
                  <a:srgbClr val="FFFFFF"/>
                </a:highlight>
                <a:latin typeface="Roboto"/>
                <a:ea typeface="Roboto"/>
                <a:cs typeface="Roboto"/>
                <a:sym typeface="Roboto"/>
              </a:rPr>
              <a:t>одночасної роботи десятків та сотень розробників над одним проектом</a:t>
            </a:r>
            <a:endParaRPr b="0" i="0" sz="1200" u="none" cap="none" strike="noStrike">
              <a:solidFill>
                <a:srgbClr val="212529"/>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12529"/>
              </a:buClr>
              <a:buSzPts val="1200"/>
              <a:buFont typeface="Roboto"/>
              <a:buChar char="●"/>
            </a:pPr>
            <a:r>
              <a:rPr b="0" i="0" lang="uk" sz="1200" u="none" cap="none" strike="noStrike">
                <a:solidFill>
                  <a:srgbClr val="212529"/>
                </a:solidFill>
                <a:highlight>
                  <a:srgbClr val="FFFFFF"/>
                </a:highlight>
                <a:latin typeface="Roboto"/>
                <a:ea typeface="Roboto"/>
                <a:cs typeface="Roboto"/>
                <a:sym typeface="Roboto"/>
              </a:rPr>
              <a:t>проводити ефективні code-review</a:t>
            </a:r>
            <a:endParaRPr b="0" i="0" sz="1200" u="none" cap="none" strike="noStrike">
              <a:solidFill>
                <a:srgbClr val="212529"/>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12529"/>
              </a:buClr>
              <a:buSzPts val="1200"/>
              <a:buFont typeface="Roboto"/>
              <a:buChar char="●"/>
            </a:pPr>
            <a:r>
              <a:rPr b="0" i="0" lang="uk" sz="1200" u="none" cap="none" strike="noStrike">
                <a:solidFill>
                  <a:srgbClr val="212529"/>
                </a:solidFill>
                <a:highlight>
                  <a:srgbClr val="FFFFFF"/>
                </a:highlight>
                <a:latin typeface="Roboto"/>
                <a:ea typeface="Roboto"/>
                <a:cs typeface="Roboto"/>
                <a:sym typeface="Roboto"/>
              </a:rPr>
              <a:t>керувати всіма змінами коду</a:t>
            </a:r>
            <a:endParaRPr b="0" i="0" sz="1200" u="none" cap="none" strike="noStrike">
              <a:solidFill>
                <a:srgbClr val="212529"/>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12529"/>
              </a:buClr>
              <a:buSzPts val="1200"/>
              <a:buFont typeface="Roboto"/>
              <a:buChar char="●"/>
            </a:pPr>
            <a:r>
              <a:rPr b="0" i="0" lang="uk" sz="1200" u="none" cap="none" strike="noStrike">
                <a:solidFill>
                  <a:srgbClr val="212529"/>
                </a:solidFill>
                <a:highlight>
                  <a:srgbClr val="FFFFFF"/>
                </a:highlight>
                <a:latin typeface="Roboto"/>
                <a:ea typeface="Roboto"/>
                <a:cs typeface="Roboto"/>
                <a:sym typeface="Roboto"/>
              </a:rPr>
              <a:t>керувати версіями проекту</a:t>
            </a:r>
            <a:endParaRPr b="0" i="0" sz="1200" u="none" cap="none" strike="noStrike">
              <a:solidFill>
                <a:srgbClr val="212529"/>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12529"/>
              </a:buClr>
              <a:buSzPts val="1200"/>
              <a:buFont typeface="Roboto"/>
              <a:buChar char="●"/>
            </a:pPr>
            <a:r>
              <a:rPr b="0" i="0" lang="uk" sz="1200" u="none" cap="none" strike="noStrike">
                <a:solidFill>
                  <a:srgbClr val="212529"/>
                </a:solidFill>
                <a:highlight>
                  <a:srgbClr val="FFFFFF"/>
                </a:highlight>
                <a:latin typeface="Roboto"/>
                <a:ea typeface="Roboto"/>
                <a:cs typeface="Roboto"/>
                <a:sym typeface="Roboto"/>
              </a:rPr>
              <a:t>реалізувати CI/CD (без Git цих практик не існувало б)</a:t>
            </a:r>
            <a:endParaRPr b="0" i="0" sz="12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0" i="0" lang="uk" sz="1200" u="none" cap="none" strike="noStrike">
                <a:solidFill>
                  <a:srgbClr val="212529"/>
                </a:solidFill>
                <a:highlight>
                  <a:srgbClr val="FFFFFF"/>
                </a:highlight>
                <a:latin typeface="Roboto"/>
                <a:ea typeface="Roboto"/>
                <a:cs typeface="Roboto"/>
                <a:sym typeface="Roboto"/>
              </a:rPr>
              <a:t>…</a:t>
            </a:r>
            <a:endParaRPr b="0" i="0" sz="12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uk" sz="1600" u="none" cap="none" strike="noStrike">
                <a:solidFill>
                  <a:srgbClr val="212529"/>
                </a:solidFill>
                <a:highlight>
                  <a:srgbClr val="FFFFFF"/>
                </a:highlight>
                <a:latin typeface="Roboto"/>
                <a:ea typeface="Roboto"/>
                <a:cs typeface="Roboto"/>
                <a:sym typeface="Roboto"/>
              </a:rPr>
              <a:t>Недоліки Git</a:t>
            </a:r>
            <a:endParaRPr b="1" i="0" sz="16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0" i="0" lang="uk" sz="1200" u="none" cap="none" strike="noStrike">
                <a:solidFill>
                  <a:srgbClr val="212529"/>
                </a:solidFill>
                <a:highlight>
                  <a:srgbClr val="FFFFFF"/>
                </a:highlight>
                <a:latin typeface="Roboto"/>
                <a:ea typeface="Roboto"/>
                <a:cs typeface="Roboto"/>
                <a:sym typeface="Roboto"/>
              </a:rPr>
              <a:t>З особистого досвіду за 11 років щоденної роботи з десятком репозитор</a:t>
            </a:r>
            <a:r>
              <a:rPr lang="uk" sz="1200">
                <a:solidFill>
                  <a:srgbClr val="212529"/>
                </a:solidFill>
                <a:highlight>
                  <a:srgbClr val="FFFFFF"/>
                </a:highlight>
                <a:latin typeface="Roboto"/>
                <a:ea typeface="Roboto"/>
                <a:cs typeface="Roboto"/>
                <a:sym typeface="Roboto"/>
              </a:rPr>
              <a:t>і</a:t>
            </a:r>
            <a:r>
              <a:rPr b="0" i="0" lang="uk" sz="1200" u="none" cap="none" strike="noStrike">
                <a:solidFill>
                  <a:srgbClr val="212529"/>
                </a:solidFill>
                <a:highlight>
                  <a:srgbClr val="FFFFFF"/>
                </a:highlight>
                <a:latin typeface="Roboto"/>
                <a:ea typeface="Roboto"/>
                <a:cs typeface="Roboto"/>
                <a:sym typeface="Roboto"/>
              </a:rPr>
              <a:t>їв недоліки так і не знайшлися.</a:t>
            </a:r>
            <a:endParaRPr b="0" i="0" sz="12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200"/>
              <a:buFont typeface="Arial"/>
              <a:buNone/>
            </a:pPr>
            <a:r>
              <a:t/>
            </a:r>
            <a:endParaRPr b="0" i="0" sz="1200" u="none" cap="none" strike="noStrike">
              <a:solidFill>
                <a:srgbClr val="212529"/>
              </a:solidFill>
              <a:highlight>
                <a:srgbClr val="FFFFFF"/>
              </a:highlight>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27ec7da91e_0_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63" name="Google Shape;463;g127ec7da91e_0_23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64" name="Google Shape;464;g127ec7da91e_0_233"/>
          <p:cNvSpPr txBox="1"/>
          <p:nvPr/>
        </p:nvSpPr>
        <p:spPr>
          <a:xfrm>
            <a:off x="311700" y="1654650"/>
            <a:ext cx="33423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Після цього ви побачите в GitBash, що всі об’єкти були успішно відправлені з локального репо на віддалений.</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Повертаємось до репо на GitHub: “Ваш репозиторій” (Your repositories).</a:t>
            </a:r>
            <a:endParaRPr sz="1200">
              <a:solidFill>
                <a:schemeClr val="dk1"/>
              </a:solidFill>
              <a:highlight>
                <a:schemeClr val="lt1"/>
              </a:highlight>
              <a:latin typeface="Roboto"/>
              <a:ea typeface="Roboto"/>
              <a:cs typeface="Roboto"/>
              <a:sym typeface="Roboto"/>
            </a:endParaRPr>
          </a:p>
        </p:txBody>
      </p:sp>
      <p:pic>
        <p:nvPicPr>
          <p:cNvPr id="465" name="Google Shape;465;g127ec7da91e_0_233"/>
          <p:cNvPicPr preferRelativeResize="0"/>
          <p:nvPr/>
        </p:nvPicPr>
        <p:blipFill>
          <a:blip r:embed="rId3">
            <a:alphaModFix/>
          </a:blip>
          <a:stretch>
            <a:fillRect/>
          </a:stretch>
        </p:blipFill>
        <p:spPr>
          <a:xfrm>
            <a:off x="3794950" y="1698634"/>
            <a:ext cx="5037349" cy="1455091"/>
          </a:xfrm>
          <a:prstGeom prst="rect">
            <a:avLst/>
          </a:prstGeom>
          <a:noFill/>
          <a:ln>
            <a:noFill/>
          </a:ln>
        </p:spPr>
      </p:pic>
      <p:pic>
        <p:nvPicPr>
          <p:cNvPr id="466" name="Google Shape;466;g127ec7da91e_0_233"/>
          <p:cNvPicPr preferRelativeResize="0"/>
          <p:nvPr/>
        </p:nvPicPr>
        <p:blipFill>
          <a:blip r:embed="rId4">
            <a:alphaModFix/>
          </a:blip>
          <a:stretch>
            <a:fillRect/>
          </a:stretch>
        </p:blipFill>
        <p:spPr>
          <a:xfrm>
            <a:off x="3794950" y="3389450"/>
            <a:ext cx="5037349" cy="1691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27ec7da91e_0_2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72" name="Google Shape;472;g127ec7da91e_0_24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73" name="Google Shape;473;g127ec7da91e_0_243"/>
          <p:cNvSpPr txBox="1"/>
          <p:nvPr/>
        </p:nvSpPr>
        <p:spPr>
          <a:xfrm>
            <a:off x="311700" y="1654650"/>
            <a:ext cx="31074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Заходимо до репозиторію</a:t>
            </a:r>
            <a:r>
              <a:rPr lang="uk" sz="1200">
                <a:solidFill>
                  <a:srgbClr val="24292F"/>
                </a:solidFill>
                <a:highlight>
                  <a:schemeClr val="lt1"/>
                </a:highlight>
                <a:latin typeface="Roboto"/>
                <a:ea typeface="Roboto"/>
                <a:cs typeface="Roboto"/>
                <a:sym typeface="Roboto"/>
              </a:rPr>
              <a:t>.</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Бачимо 2 файли, які були в локальному репозиторії.</a:t>
            </a:r>
            <a:endParaRPr b="1" sz="1200">
              <a:solidFill>
                <a:srgbClr val="24292F"/>
              </a:solidFill>
              <a:highlight>
                <a:srgbClr val="FFF2CC"/>
              </a:highlight>
              <a:latin typeface="Roboto"/>
              <a:ea typeface="Roboto"/>
              <a:cs typeface="Roboto"/>
              <a:sym typeface="Roboto"/>
            </a:endParaRPr>
          </a:p>
        </p:txBody>
      </p:sp>
      <p:pic>
        <p:nvPicPr>
          <p:cNvPr id="474" name="Google Shape;474;g127ec7da91e_0_243"/>
          <p:cNvPicPr preferRelativeResize="0"/>
          <p:nvPr/>
        </p:nvPicPr>
        <p:blipFill>
          <a:blip r:embed="rId3">
            <a:alphaModFix/>
          </a:blip>
          <a:stretch>
            <a:fillRect/>
          </a:stretch>
        </p:blipFill>
        <p:spPr>
          <a:xfrm>
            <a:off x="3718325" y="3280050"/>
            <a:ext cx="5113873" cy="1753775"/>
          </a:xfrm>
          <a:prstGeom prst="rect">
            <a:avLst/>
          </a:prstGeom>
          <a:noFill/>
          <a:ln>
            <a:noFill/>
          </a:ln>
          <a:effectLst>
            <a:outerShdw blurRad="57150" rotWithShape="0" algn="bl" dir="5400000" dist="19050">
              <a:srgbClr val="000000">
                <a:alpha val="50000"/>
              </a:srgbClr>
            </a:outerShdw>
          </a:effectLst>
        </p:spPr>
      </p:pic>
      <p:pic>
        <p:nvPicPr>
          <p:cNvPr id="475" name="Google Shape;475;g127ec7da91e_0_243"/>
          <p:cNvPicPr preferRelativeResize="0"/>
          <p:nvPr/>
        </p:nvPicPr>
        <p:blipFill>
          <a:blip r:embed="rId4">
            <a:alphaModFix/>
          </a:blip>
          <a:stretch>
            <a:fillRect/>
          </a:stretch>
        </p:blipFill>
        <p:spPr>
          <a:xfrm>
            <a:off x="4843475" y="1644000"/>
            <a:ext cx="3988824" cy="1538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27ec7da91e_0_2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81" name="Google Shape;481;g127ec7da91e_0_25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82" name="Google Shape;482;g127ec7da91e_0_253"/>
          <p:cNvSpPr txBox="1"/>
          <p:nvPr/>
        </p:nvSpPr>
        <p:spPr>
          <a:xfrm>
            <a:off x="311700" y="1654650"/>
            <a:ext cx="85206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Наступний крок, який ми маємо виконати, це клонування репозиторію з GitHub на локальний комп’ютер. Наприклад, ви тестувальник-автоматизатор і приєдналися до проекту. Вам потрібно буде завантажити автотести на свій комп’ютер. Спробуємо це зробити.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Для початку, створимо нову папку, наприклад, GitRepo.</a:t>
            </a:r>
            <a:endParaRPr sz="1200">
              <a:solidFill>
                <a:srgbClr val="24292F"/>
              </a:solidFill>
              <a:highlight>
                <a:schemeClr val="lt1"/>
              </a:highlight>
              <a:latin typeface="Roboto"/>
              <a:ea typeface="Roboto"/>
              <a:cs typeface="Roboto"/>
              <a:sym typeface="Roboto"/>
            </a:endParaRPr>
          </a:p>
        </p:txBody>
      </p:sp>
      <p:pic>
        <p:nvPicPr>
          <p:cNvPr id="483" name="Google Shape;483;g127ec7da91e_0_253"/>
          <p:cNvPicPr preferRelativeResize="0"/>
          <p:nvPr/>
        </p:nvPicPr>
        <p:blipFill>
          <a:blip r:embed="rId3">
            <a:alphaModFix/>
          </a:blip>
          <a:stretch>
            <a:fillRect/>
          </a:stretch>
        </p:blipFill>
        <p:spPr>
          <a:xfrm>
            <a:off x="1235875" y="2661150"/>
            <a:ext cx="6672251" cy="2286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27ec7da91e_0_2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89" name="Google Shape;489;g127ec7da91e_0_262"/>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90" name="Google Shape;490;g127ec7da91e_0_262"/>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Потім на GitHub створюємо новий репозиторій. Переходимо до репозиторіїв:</a:t>
            </a:r>
            <a:endParaRPr sz="1200">
              <a:solidFill>
                <a:srgbClr val="24292F"/>
              </a:solidFill>
              <a:highlight>
                <a:schemeClr val="lt1"/>
              </a:highlight>
              <a:latin typeface="Roboto"/>
              <a:ea typeface="Roboto"/>
              <a:cs typeface="Roboto"/>
              <a:sym typeface="Roboto"/>
            </a:endParaRPr>
          </a:p>
        </p:txBody>
      </p:sp>
      <p:pic>
        <p:nvPicPr>
          <p:cNvPr id="491" name="Google Shape;491;g127ec7da91e_0_262"/>
          <p:cNvPicPr preferRelativeResize="0"/>
          <p:nvPr/>
        </p:nvPicPr>
        <p:blipFill>
          <a:blip r:embed="rId3">
            <a:alphaModFix/>
          </a:blip>
          <a:stretch>
            <a:fillRect/>
          </a:stretch>
        </p:blipFill>
        <p:spPr>
          <a:xfrm>
            <a:off x="425187" y="2023950"/>
            <a:ext cx="8293626" cy="1882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7ec7da91e_0_2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97" name="Google Shape;497;g127ec7da91e_0_271"/>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98" name="Google Shape;498;g127ec7da91e_0_271"/>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Натискаємо “Новий” (New).</a:t>
            </a:r>
            <a:endParaRPr sz="1200">
              <a:solidFill>
                <a:srgbClr val="24292F"/>
              </a:solidFill>
              <a:highlight>
                <a:schemeClr val="lt1"/>
              </a:highlight>
              <a:latin typeface="Roboto"/>
              <a:ea typeface="Roboto"/>
              <a:cs typeface="Roboto"/>
              <a:sym typeface="Roboto"/>
            </a:endParaRPr>
          </a:p>
        </p:txBody>
      </p:sp>
      <p:pic>
        <p:nvPicPr>
          <p:cNvPr id="499" name="Google Shape;499;g127ec7da91e_0_271"/>
          <p:cNvPicPr preferRelativeResize="0"/>
          <p:nvPr/>
        </p:nvPicPr>
        <p:blipFill>
          <a:blip r:embed="rId3">
            <a:alphaModFix/>
          </a:blip>
          <a:stretch>
            <a:fillRect/>
          </a:stretch>
        </p:blipFill>
        <p:spPr>
          <a:xfrm>
            <a:off x="633038" y="2023938"/>
            <a:ext cx="7877925" cy="2485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27ec7da91e_0_2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05" name="Google Shape;505;g127ec7da91e_0_280"/>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06" name="Google Shape;506;g127ec7da91e_0_280"/>
          <p:cNvSpPr txBox="1"/>
          <p:nvPr/>
        </p:nvSpPr>
        <p:spPr>
          <a:xfrm>
            <a:off x="311700" y="1654650"/>
            <a:ext cx="4553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Назвемо, наприклад, </a:t>
            </a:r>
            <a:r>
              <a:rPr b="1" lang="uk" sz="1200">
                <a:solidFill>
                  <a:srgbClr val="24292F"/>
                </a:solidFill>
                <a:highlight>
                  <a:schemeClr val="lt1"/>
                </a:highlight>
                <a:latin typeface="Roboto"/>
                <a:ea typeface="Roboto"/>
                <a:cs typeface="Roboto"/>
                <a:sym typeface="Roboto"/>
              </a:rPr>
              <a:t>second-repo</a:t>
            </a:r>
            <a:r>
              <a:rPr lang="uk" sz="1200">
                <a:solidFill>
                  <a:srgbClr val="24292F"/>
                </a:solidFill>
                <a:highlight>
                  <a:schemeClr val="lt1"/>
                </a:highlight>
                <a:latin typeface="Roboto"/>
                <a:ea typeface="Roboto"/>
                <a:cs typeface="Roboto"/>
                <a:sym typeface="Roboto"/>
              </a:rPr>
              <a:t>  i натискаємо “Створити репозиторій” (Create repository).</a:t>
            </a:r>
            <a:endParaRPr sz="1200">
              <a:solidFill>
                <a:srgbClr val="24292F"/>
              </a:solidFill>
              <a:highlight>
                <a:schemeClr val="lt1"/>
              </a:highlight>
              <a:latin typeface="Roboto"/>
              <a:ea typeface="Roboto"/>
              <a:cs typeface="Roboto"/>
              <a:sym typeface="Roboto"/>
            </a:endParaRPr>
          </a:p>
        </p:txBody>
      </p:sp>
      <p:pic>
        <p:nvPicPr>
          <p:cNvPr id="507" name="Google Shape;507;g127ec7da91e_0_280"/>
          <p:cNvPicPr preferRelativeResize="0"/>
          <p:nvPr/>
        </p:nvPicPr>
        <p:blipFill>
          <a:blip r:embed="rId3">
            <a:alphaModFix/>
          </a:blip>
          <a:stretch>
            <a:fillRect/>
          </a:stretch>
        </p:blipFill>
        <p:spPr>
          <a:xfrm>
            <a:off x="5400675" y="1223550"/>
            <a:ext cx="3080800" cy="38279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27ec7da91e_0_2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13" name="Google Shape;513;g127ec7da91e_0_288"/>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14" name="Google Shape;514;g127ec7da91e_0_288"/>
          <p:cNvSpPr txBox="1"/>
          <p:nvPr/>
        </p:nvSpPr>
        <p:spPr>
          <a:xfrm>
            <a:off x="311700" y="1654650"/>
            <a:ext cx="25278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 second-repo завантажимо декілька файлів зі свого комп’ютера (для учбових цілей, щоб спростити процес). Наприклад, ті файли, які ми використовували  у попередньому проекті: Test.txt, Test.docx. Можна вибрати будь-які інші, в даному випадку це не суттєво.</a:t>
            </a:r>
            <a:endParaRPr sz="1200">
              <a:solidFill>
                <a:srgbClr val="24292F"/>
              </a:solidFill>
              <a:highlight>
                <a:schemeClr val="lt1"/>
              </a:highlight>
              <a:latin typeface="Roboto"/>
              <a:ea typeface="Roboto"/>
              <a:cs typeface="Roboto"/>
              <a:sym typeface="Roboto"/>
            </a:endParaRPr>
          </a:p>
        </p:txBody>
      </p:sp>
      <p:pic>
        <p:nvPicPr>
          <p:cNvPr id="515" name="Google Shape;515;g127ec7da91e_0_288"/>
          <p:cNvPicPr preferRelativeResize="0"/>
          <p:nvPr/>
        </p:nvPicPr>
        <p:blipFill>
          <a:blip r:embed="rId3">
            <a:alphaModFix/>
          </a:blip>
          <a:stretch>
            <a:fillRect/>
          </a:stretch>
        </p:blipFill>
        <p:spPr>
          <a:xfrm>
            <a:off x="2839500" y="1654650"/>
            <a:ext cx="6063101" cy="29467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27ec7da91e_0_2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21" name="Google Shape;521;g127ec7da91e_0_29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22" name="Google Shape;522;g127ec7da91e_0_296"/>
          <p:cNvSpPr txBox="1"/>
          <p:nvPr/>
        </p:nvSpPr>
        <p:spPr>
          <a:xfrm>
            <a:off x="311700" y="1654650"/>
            <a:ext cx="2634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Натискаємо “вибрати ваші файли” (choose your files).</a:t>
            </a:r>
            <a:endParaRPr sz="1200">
              <a:solidFill>
                <a:srgbClr val="24292F"/>
              </a:solidFill>
              <a:highlight>
                <a:schemeClr val="lt1"/>
              </a:highlight>
              <a:latin typeface="Roboto"/>
              <a:ea typeface="Roboto"/>
              <a:cs typeface="Roboto"/>
              <a:sym typeface="Roboto"/>
            </a:endParaRPr>
          </a:p>
        </p:txBody>
      </p:sp>
      <p:pic>
        <p:nvPicPr>
          <p:cNvPr id="523" name="Google Shape;523;g127ec7da91e_0_296"/>
          <p:cNvPicPr preferRelativeResize="0"/>
          <p:nvPr/>
        </p:nvPicPr>
        <p:blipFill>
          <a:blip r:embed="rId3">
            <a:alphaModFix/>
          </a:blip>
          <a:stretch>
            <a:fillRect/>
          </a:stretch>
        </p:blipFill>
        <p:spPr>
          <a:xfrm>
            <a:off x="2946071" y="1654647"/>
            <a:ext cx="5999303" cy="2935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27ec7da91e_0_3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29" name="Google Shape;529;g127ec7da91e_0_30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30" name="Google Shape;530;g127ec7da91e_0_304"/>
          <p:cNvSpPr txBox="1"/>
          <p:nvPr/>
        </p:nvSpPr>
        <p:spPr>
          <a:xfrm>
            <a:off x="311700" y="1654650"/>
            <a:ext cx="2634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Вибираємо файли на локальному комп’ютері.</a:t>
            </a:r>
            <a:endParaRPr sz="1200">
              <a:solidFill>
                <a:srgbClr val="24292F"/>
              </a:solidFill>
              <a:highlight>
                <a:schemeClr val="lt1"/>
              </a:highlight>
              <a:latin typeface="Roboto"/>
              <a:ea typeface="Roboto"/>
              <a:cs typeface="Roboto"/>
              <a:sym typeface="Roboto"/>
            </a:endParaRPr>
          </a:p>
        </p:txBody>
      </p:sp>
      <p:pic>
        <p:nvPicPr>
          <p:cNvPr id="531" name="Google Shape;531;g127ec7da91e_0_304"/>
          <p:cNvPicPr preferRelativeResize="0"/>
          <p:nvPr/>
        </p:nvPicPr>
        <p:blipFill>
          <a:blip r:embed="rId3">
            <a:alphaModFix/>
          </a:blip>
          <a:stretch>
            <a:fillRect/>
          </a:stretch>
        </p:blipFill>
        <p:spPr>
          <a:xfrm>
            <a:off x="3340150" y="1654650"/>
            <a:ext cx="5492150" cy="3295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27ec7da91e_0_3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37" name="Google Shape;537;g127ec7da91e_0_312"/>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38" name="Google Shape;538;g127ec7da91e_0_312"/>
          <p:cNvSpPr txBox="1"/>
          <p:nvPr/>
        </p:nvSpPr>
        <p:spPr>
          <a:xfrm>
            <a:off x="311700" y="1654650"/>
            <a:ext cx="2634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Натискаємо “Сommit changes”.</a:t>
            </a:r>
            <a:endParaRPr sz="1200">
              <a:solidFill>
                <a:srgbClr val="24292F"/>
              </a:solidFill>
              <a:highlight>
                <a:schemeClr val="lt1"/>
              </a:highlight>
              <a:latin typeface="Roboto"/>
              <a:ea typeface="Roboto"/>
              <a:cs typeface="Roboto"/>
              <a:sym typeface="Roboto"/>
            </a:endParaRPr>
          </a:p>
        </p:txBody>
      </p:sp>
      <p:pic>
        <p:nvPicPr>
          <p:cNvPr id="539" name="Google Shape;539;g127ec7da91e_0_312"/>
          <p:cNvPicPr preferRelativeResize="0"/>
          <p:nvPr/>
        </p:nvPicPr>
        <p:blipFill>
          <a:blip r:embed="rId3">
            <a:alphaModFix/>
          </a:blip>
          <a:stretch>
            <a:fillRect/>
          </a:stretch>
        </p:blipFill>
        <p:spPr>
          <a:xfrm>
            <a:off x="3518298" y="1654648"/>
            <a:ext cx="4171001" cy="3342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252f01a4bc_0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89" name="Google Shape;89;g1252f01a4bc_0_19"/>
          <p:cNvSpPr txBox="1"/>
          <p:nvPr/>
        </p:nvSpPr>
        <p:spPr>
          <a:xfrm>
            <a:off x="311700" y="1223550"/>
            <a:ext cx="8520600" cy="14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Початок роботи з GIT</a:t>
            </a:r>
            <a:endParaRPr sz="1600">
              <a:solidFill>
                <a:schemeClr val="dk1"/>
              </a:solidFill>
              <a:highlight>
                <a:schemeClr val="lt1"/>
              </a:highlight>
              <a:latin typeface="Roboto"/>
              <a:ea typeface="Roboto"/>
              <a:cs typeface="Roboto"/>
              <a:sym typeface="Roboto"/>
            </a:endParaRPr>
          </a:p>
          <a:p>
            <a:pPr indent="-304800" lvl="0" marL="457200" rtl="0" algn="l">
              <a:lnSpc>
                <a:spcPct val="115000"/>
              </a:lnSpc>
              <a:spcBef>
                <a:spcPts val="220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Завантажити та встановити git:  </a:t>
            </a:r>
            <a:r>
              <a:rPr lang="uk" sz="1200" u="sng">
                <a:solidFill>
                  <a:schemeClr val="accent5"/>
                </a:solidFill>
                <a:highlight>
                  <a:schemeClr val="lt1"/>
                </a:highlight>
                <a:latin typeface="Roboto"/>
                <a:ea typeface="Roboto"/>
                <a:cs typeface="Roboto"/>
                <a:sym typeface="Roboto"/>
                <a:hlinkClick r:id="rId3">
                  <a:extLst>
                    <a:ext uri="{A12FA001-AC4F-418D-AE19-62706E023703}">
                      <ahyp:hlinkClr val="tx"/>
                    </a:ext>
                  </a:extLst>
                </a:hlinkClick>
              </a:rPr>
              <a:t>https://git-scm.com/downloads</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2200"/>
              </a:spcBef>
              <a:spcAft>
                <a:spcPts val="0"/>
              </a:spcAft>
              <a:buNone/>
            </a:pPr>
            <a:r>
              <a:rPr lang="uk" sz="1200">
                <a:solidFill>
                  <a:schemeClr val="dk1"/>
                </a:solidFill>
                <a:highlight>
                  <a:schemeClr val="lt1"/>
                </a:highlight>
                <a:latin typeface="Roboto"/>
                <a:ea typeface="Roboto"/>
                <a:cs typeface="Roboto"/>
                <a:sym typeface="Roboto"/>
              </a:rPr>
              <a:t>(наприклад, для Windows):</a:t>
            </a:r>
            <a:endParaRPr sz="1200">
              <a:solidFill>
                <a:schemeClr val="dk1"/>
              </a:solidFill>
              <a:highlight>
                <a:schemeClr val="lt1"/>
              </a:highlight>
              <a:latin typeface="Roboto"/>
              <a:ea typeface="Roboto"/>
              <a:cs typeface="Roboto"/>
              <a:sym typeface="Roboto"/>
            </a:endParaRPr>
          </a:p>
        </p:txBody>
      </p:sp>
      <p:pic>
        <p:nvPicPr>
          <p:cNvPr id="90" name="Google Shape;90;g1252f01a4bc_0_19"/>
          <p:cNvPicPr preferRelativeResize="0"/>
          <p:nvPr/>
        </p:nvPicPr>
        <p:blipFill>
          <a:blip r:embed="rId4">
            <a:alphaModFix/>
          </a:blip>
          <a:stretch>
            <a:fillRect/>
          </a:stretch>
        </p:blipFill>
        <p:spPr>
          <a:xfrm>
            <a:off x="1623413" y="2653050"/>
            <a:ext cx="5897174" cy="19732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127ec7da91e_0_3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45" name="Google Shape;545;g127ec7da91e_0_320"/>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46" name="Google Shape;546;g127ec7da91e_0_320"/>
          <p:cNvSpPr txBox="1"/>
          <p:nvPr/>
        </p:nvSpPr>
        <p:spPr>
          <a:xfrm>
            <a:off x="311700" y="1654650"/>
            <a:ext cx="23295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Файли знаходяться в </a:t>
            </a:r>
            <a:r>
              <a:rPr b="1" lang="uk" sz="1200">
                <a:solidFill>
                  <a:srgbClr val="24292F"/>
                </a:solidFill>
                <a:highlight>
                  <a:schemeClr val="lt1"/>
                </a:highlight>
                <a:latin typeface="Roboto"/>
                <a:ea typeface="Roboto"/>
                <a:cs typeface="Roboto"/>
                <a:sym typeface="Roboto"/>
              </a:rPr>
              <a:t>second-repo. </a:t>
            </a:r>
            <a:r>
              <a:rPr lang="uk" sz="1200">
                <a:solidFill>
                  <a:srgbClr val="24292F"/>
                </a:solidFill>
                <a:highlight>
                  <a:schemeClr val="lt1"/>
                </a:highlight>
                <a:latin typeface="Roboto"/>
                <a:ea typeface="Roboto"/>
                <a:cs typeface="Roboto"/>
                <a:sym typeface="Roboto"/>
              </a:rPr>
              <a:t>Таким чином ми імітуємо проект, який нам потрібно клонувати з GitHub на локальний комп’ютер.</a:t>
            </a:r>
            <a:endParaRPr sz="1200">
              <a:solidFill>
                <a:srgbClr val="24292F"/>
              </a:solidFill>
              <a:highlight>
                <a:schemeClr val="lt1"/>
              </a:highlight>
              <a:latin typeface="Roboto"/>
              <a:ea typeface="Roboto"/>
              <a:cs typeface="Roboto"/>
              <a:sym typeface="Roboto"/>
            </a:endParaRPr>
          </a:p>
        </p:txBody>
      </p:sp>
      <p:pic>
        <p:nvPicPr>
          <p:cNvPr id="547" name="Google Shape;547;g127ec7da91e_0_320"/>
          <p:cNvPicPr preferRelativeResize="0"/>
          <p:nvPr/>
        </p:nvPicPr>
        <p:blipFill>
          <a:blip r:embed="rId3">
            <a:alphaModFix/>
          </a:blip>
          <a:stretch>
            <a:fillRect/>
          </a:stretch>
        </p:blipFill>
        <p:spPr>
          <a:xfrm>
            <a:off x="2641250" y="1654650"/>
            <a:ext cx="6191051" cy="3263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27ec7da91e_0_3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53" name="Google Shape;553;g127ec7da91e_0_328"/>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54" name="Google Shape;554;g127ec7da91e_0_328"/>
          <p:cNvSpPr txBox="1"/>
          <p:nvPr/>
        </p:nvSpPr>
        <p:spPr>
          <a:xfrm>
            <a:off x="311700" y="1654650"/>
            <a:ext cx="23295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Для цього нам потрібно скопіювати адресу, за якою знаходиться наш репозиторій. Натискаємо Сode і скопіювати.</a:t>
            </a:r>
            <a:endParaRPr sz="1200">
              <a:solidFill>
                <a:srgbClr val="24292F"/>
              </a:solidFill>
              <a:highlight>
                <a:schemeClr val="lt1"/>
              </a:highlight>
              <a:latin typeface="Roboto"/>
              <a:ea typeface="Roboto"/>
              <a:cs typeface="Roboto"/>
              <a:sym typeface="Roboto"/>
            </a:endParaRPr>
          </a:p>
        </p:txBody>
      </p:sp>
      <p:pic>
        <p:nvPicPr>
          <p:cNvPr id="555" name="Google Shape;555;g127ec7da91e_0_328"/>
          <p:cNvPicPr preferRelativeResize="0"/>
          <p:nvPr/>
        </p:nvPicPr>
        <p:blipFill>
          <a:blip r:embed="rId3">
            <a:alphaModFix/>
          </a:blip>
          <a:stretch>
            <a:fillRect/>
          </a:stretch>
        </p:blipFill>
        <p:spPr>
          <a:xfrm>
            <a:off x="2480275" y="1654650"/>
            <a:ext cx="6352024" cy="3220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27ec7da91e_0_3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61" name="Google Shape;561;g127ec7da91e_0_337"/>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62" name="Google Shape;562;g127ec7da91e_0_337"/>
          <p:cNvSpPr txBox="1"/>
          <p:nvPr/>
        </p:nvSpPr>
        <p:spPr>
          <a:xfrm>
            <a:off x="311700" y="1654650"/>
            <a:ext cx="2871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Переходимо в нову папку GitRepo на нашому комп’ютері і через праву кнопку миші запускаємо GitBash.</a:t>
            </a:r>
            <a:endParaRPr sz="1200">
              <a:solidFill>
                <a:srgbClr val="24292F"/>
              </a:solidFill>
              <a:highlight>
                <a:schemeClr val="lt1"/>
              </a:highlight>
              <a:latin typeface="Roboto"/>
              <a:ea typeface="Roboto"/>
              <a:cs typeface="Roboto"/>
              <a:sym typeface="Roboto"/>
            </a:endParaRPr>
          </a:p>
        </p:txBody>
      </p:sp>
      <p:pic>
        <p:nvPicPr>
          <p:cNvPr id="563" name="Google Shape;563;g127ec7da91e_0_337"/>
          <p:cNvPicPr preferRelativeResize="0"/>
          <p:nvPr/>
        </p:nvPicPr>
        <p:blipFill>
          <a:blip r:embed="rId3">
            <a:alphaModFix/>
          </a:blip>
          <a:stretch>
            <a:fillRect/>
          </a:stretch>
        </p:blipFill>
        <p:spPr>
          <a:xfrm>
            <a:off x="3770698" y="1654650"/>
            <a:ext cx="3956700" cy="33731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27ec7da91e_0_3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69" name="Google Shape;569;g127ec7da91e_0_34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70" name="Google Shape;570;g127ec7da91e_0_345"/>
          <p:cNvSpPr txBox="1"/>
          <p:nvPr/>
        </p:nvSpPr>
        <p:spPr>
          <a:xfrm>
            <a:off x="311700" y="1654650"/>
            <a:ext cx="43389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Набираємо команду</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clone</a:t>
            </a:r>
            <a:endParaRPr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i вставляємо після неї скопійовану адресу </a:t>
            </a:r>
            <a:r>
              <a:rPr b="1" lang="uk" sz="1200">
                <a:solidFill>
                  <a:srgbClr val="FF0000"/>
                </a:solidFill>
                <a:highlight>
                  <a:srgbClr val="FCE5CD"/>
                </a:highlight>
                <a:latin typeface="Roboto"/>
                <a:ea typeface="Roboto"/>
                <a:cs typeface="Roboto"/>
                <a:sym typeface="Roboto"/>
              </a:rPr>
              <a:t>https://github.com/TJhelper1/second-repo.git</a:t>
            </a:r>
            <a:endParaRPr b="1" sz="1200">
              <a:solidFill>
                <a:srgbClr val="FF0000"/>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*не забудьте замінити url на свій (виділене червоним)</a:t>
            </a:r>
            <a:r>
              <a:rPr b="1" lang="uk" sz="1200">
                <a:solidFill>
                  <a:srgbClr val="24292F"/>
                </a:solidFill>
                <a:highlight>
                  <a:srgbClr val="FFF2CC"/>
                </a:highlight>
                <a:latin typeface="Roboto"/>
                <a:ea typeface="Roboto"/>
                <a:cs typeface="Roboto"/>
                <a:sym typeface="Roboto"/>
              </a:rPr>
              <a:t> </a:t>
            </a:r>
            <a:endParaRPr sz="1200">
              <a:solidFill>
                <a:srgbClr val="24292F"/>
              </a:solidFill>
              <a:highlight>
                <a:schemeClr val="lt1"/>
              </a:highlight>
              <a:latin typeface="Roboto"/>
              <a:ea typeface="Roboto"/>
              <a:cs typeface="Roboto"/>
              <a:sym typeface="Roboto"/>
            </a:endParaRPr>
          </a:p>
        </p:txBody>
      </p:sp>
      <p:pic>
        <p:nvPicPr>
          <p:cNvPr id="571" name="Google Shape;571;g127ec7da91e_0_345"/>
          <p:cNvPicPr preferRelativeResize="0"/>
          <p:nvPr/>
        </p:nvPicPr>
        <p:blipFill>
          <a:blip r:embed="rId3">
            <a:alphaModFix/>
          </a:blip>
          <a:stretch>
            <a:fillRect/>
          </a:stretch>
        </p:blipFill>
        <p:spPr>
          <a:xfrm>
            <a:off x="3633339" y="1654650"/>
            <a:ext cx="5198962" cy="756213"/>
          </a:xfrm>
          <a:prstGeom prst="rect">
            <a:avLst/>
          </a:prstGeom>
          <a:noFill/>
          <a:ln>
            <a:noFill/>
          </a:ln>
        </p:spPr>
      </p:pic>
      <p:pic>
        <p:nvPicPr>
          <p:cNvPr id="572" name="Google Shape;572;g127ec7da91e_0_345"/>
          <p:cNvPicPr preferRelativeResize="0"/>
          <p:nvPr/>
        </p:nvPicPr>
        <p:blipFill>
          <a:blip r:embed="rId4">
            <a:alphaModFix/>
          </a:blip>
          <a:stretch>
            <a:fillRect/>
          </a:stretch>
        </p:blipFill>
        <p:spPr>
          <a:xfrm>
            <a:off x="2724375" y="3352499"/>
            <a:ext cx="6107924" cy="1315300"/>
          </a:xfrm>
          <a:prstGeom prst="rect">
            <a:avLst/>
          </a:prstGeom>
          <a:noFill/>
          <a:ln>
            <a:noFill/>
          </a:ln>
        </p:spPr>
      </p:pic>
      <p:sp>
        <p:nvSpPr>
          <p:cNvPr id="573" name="Google Shape;573;g127ec7da91e_0_345"/>
          <p:cNvSpPr txBox="1"/>
          <p:nvPr/>
        </p:nvSpPr>
        <p:spPr>
          <a:xfrm>
            <a:off x="453400" y="3307225"/>
            <a:ext cx="2386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Тиснемо Enter. Файли копіюються на локальний комп’ютер.</a:t>
            </a:r>
            <a:endParaRPr sz="1200">
              <a:solidFill>
                <a:srgbClr val="24292F"/>
              </a:solidFill>
              <a:highlight>
                <a:schemeClr val="lt1"/>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27ec7da91e_0_3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79" name="Google Shape;579;g127ec7da91e_0_35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80" name="Google Shape;580;g127ec7da91e_0_355"/>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Перевіряємо. В папці GitRepo з’явилася папка second-repo, в якій знаходяться файли Test.docx, Test.txt.</a:t>
            </a:r>
            <a:endParaRPr sz="1200">
              <a:solidFill>
                <a:srgbClr val="24292F"/>
              </a:solidFill>
              <a:highlight>
                <a:schemeClr val="lt1"/>
              </a:highlight>
              <a:latin typeface="Roboto"/>
              <a:ea typeface="Roboto"/>
              <a:cs typeface="Roboto"/>
              <a:sym typeface="Roboto"/>
            </a:endParaRPr>
          </a:p>
        </p:txBody>
      </p:sp>
      <p:pic>
        <p:nvPicPr>
          <p:cNvPr id="581" name="Google Shape;581;g127ec7da91e_0_355"/>
          <p:cNvPicPr preferRelativeResize="0"/>
          <p:nvPr/>
        </p:nvPicPr>
        <p:blipFill>
          <a:blip r:embed="rId3">
            <a:alphaModFix/>
          </a:blip>
          <a:stretch>
            <a:fillRect/>
          </a:stretch>
        </p:blipFill>
        <p:spPr>
          <a:xfrm>
            <a:off x="311700" y="2125775"/>
            <a:ext cx="4277810" cy="2740925"/>
          </a:xfrm>
          <a:prstGeom prst="rect">
            <a:avLst/>
          </a:prstGeom>
          <a:noFill/>
          <a:ln>
            <a:noFill/>
          </a:ln>
          <a:effectLst>
            <a:outerShdw blurRad="57150" rotWithShape="0" algn="bl" dir="5400000" dist="19050">
              <a:srgbClr val="000000">
                <a:alpha val="50000"/>
              </a:srgbClr>
            </a:outerShdw>
          </a:effectLst>
        </p:spPr>
      </p:pic>
      <p:pic>
        <p:nvPicPr>
          <p:cNvPr id="582" name="Google Shape;582;g127ec7da91e_0_355"/>
          <p:cNvPicPr preferRelativeResize="0"/>
          <p:nvPr/>
        </p:nvPicPr>
        <p:blipFill>
          <a:blip r:embed="rId4">
            <a:alphaModFix/>
          </a:blip>
          <a:stretch>
            <a:fillRect/>
          </a:stretch>
        </p:blipFill>
        <p:spPr>
          <a:xfrm>
            <a:off x="5005003" y="2124188"/>
            <a:ext cx="3827300" cy="2744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27ec7da91e_0_3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88" name="Google Shape;588;g127ec7da91e_0_366"/>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89" name="Google Shape;589;g127ec7da91e_0_366"/>
          <p:cNvSpPr txBox="1"/>
          <p:nvPr/>
        </p:nvSpPr>
        <p:spPr>
          <a:xfrm>
            <a:off x="311700" y="1654650"/>
            <a:ext cx="3846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Зробимо незначні зміни, наприклад, у файлі Test.txt і збережемо їх.</a:t>
            </a:r>
            <a:endParaRPr sz="1200">
              <a:solidFill>
                <a:srgbClr val="24292F"/>
              </a:solidFill>
              <a:highlight>
                <a:schemeClr val="lt1"/>
              </a:highlight>
              <a:latin typeface="Roboto"/>
              <a:ea typeface="Roboto"/>
              <a:cs typeface="Roboto"/>
              <a:sym typeface="Roboto"/>
            </a:endParaRPr>
          </a:p>
        </p:txBody>
      </p:sp>
      <p:pic>
        <p:nvPicPr>
          <p:cNvPr id="590" name="Google Shape;590;g127ec7da91e_0_366"/>
          <p:cNvPicPr preferRelativeResize="0"/>
          <p:nvPr/>
        </p:nvPicPr>
        <p:blipFill>
          <a:blip r:embed="rId3">
            <a:alphaModFix/>
          </a:blip>
          <a:stretch>
            <a:fillRect/>
          </a:stretch>
        </p:blipFill>
        <p:spPr>
          <a:xfrm>
            <a:off x="4436275" y="1654650"/>
            <a:ext cx="4396025" cy="32380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27ec7da91e_0_3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96" name="Google Shape;596;g127ec7da91e_0_375"/>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97" name="Google Shape;597;g127ec7da91e_0_375"/>
          <p:cNvSpPr txBox="1"/>
          <p:nvPr/>
        </p:nvSpPr>
        <p:spPr>
          <a:xfrm>
            <a:off x="311700" y="1654650"/>
            <a:ext cx="34947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Перейдемо до папки second-repo  за допомогою команди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cd \second-repo</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(або відкриємо у цій папці нову копію GitBash)</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Виконаємо вже добре відому нам команду</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status</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Файл Test.txt - modified. Зверніть увагу що в цій папці гілка </a:t>
            </a:r>
            <a:r>
              <a:rPr b="1" lang="uk" sz="1200">
                <a:solidFill>
                  <a:srgbClr val="24292F"/>
                </a:solidFill>
                <a:highlight>
                  <a:schemeClr val="lt1"/>
                </a:highlight>
                <a:latin typeface="Roboto"/>
                <a:ea typeface="Roboto"/>
                <a:cs typeface="Roboto"/>
                <a:sym typeface="Roboto"/>
              </a:rPr>
              <a:t>main</a:t>
            </a:r>
            <a:r>
              <a:rPr lang="uk" sz="1200">
                <a:solidFill>
                  <a:srgbClr val="24292F"/>
                </a:solidFill>
                <a:highlight>
                  <a:schemeClr val="lt1"/>
                </a:highlight>
                <a:latin typeface="Roboto"/>
                <a:ea typeface="Roboto"/>
                <a:cs typeface="Roboto"/>
                <a:sym typeface="Roboto"/>
              </a:rPr>
              <a:t>, а не </a:t>
            </a:r>
            <a:r>
              <a:rPr b="1" lang="uk" sz="1200">
                <a:solidFill>
                  <a:srgbClr val="24292F"/>
                </a:solidFill>
                <a:highlight>
                  <a:schemeClr val="lt1"/>
                </a:highlight>
                <a:latin typeface="Roboto"/>
                <a:ea typeface="Roboto"/>
                <a:cs typeface="Roboto"/>
                <a:sym typeface="Roboto"/>
              </a:rPr>
              <a:t>master</a:t>
            </a:r>
            <a:r>
              <a:rPr lang="uk" sz="1200">
                <a:solidFill>
                  <a:srgbClr val="24292F"/>
                </a:solidFill>
                <a:highlight>
                  <a:schemeClr val="lt1"/>
                </a:highlight>
                <a:latin typeface="Roboto"/>
                <a:ea typeface="Roboto"/>
                <a:cs typeface="Roboto"/>
                <a:sym typeface="Roboto"/>
              </a:rPr>
              <a:t>.</a:t>
            </a:r>
            <a:endParaRPr sz="1200">
              <a:solidFill>
                <a:srgbClr val="24292F"/>
              </a:solidFill>
              <a:highlight>
                <a:schemeClr val="lt1"/>
              </a:highlight>
              <a:latin typeface="Roboto"/>
              <a:ea typeface="Roboto"/>
              <a:cs typeface="Roboto"/>
              <a:sym typeface="Roboto"/>
            </a:endParaRPr>
          </a:p>
        </p:txBody>
      </p:sp>
      <p:pic>
        <p:nvPicPr>
          <p:cNvPr id="598" name="Google Shape;598;g127ec7da91e_0_375"/>
          <p:cNvPicPr preferRelativeResize="0"/>
          <p:nvPr/>
        </p:nvPicPr>
        <p:blipFill>
          <a:blip r:embed="rId3">
            <a:alphaModFix/>
          </a:blip>
          <a:stretch>
            <a:fillRect/>
          </a:stretch>
        </p:blipFill>
        <p:spPr>
          <a:xfrm>
            <a:off x="3922558" y="1811100"/>
            <a:ext cx="4793580" cy="431100"/>
          </a:xfrm>
          <a:prstGeom prst="rect">
            <a:avLst/>
          </a:prstGeom>
          <a:noFill/>
          <a:ln>
            <a:noFill/>
          </a:ln>
        </p:spPr>
      </p:pic>
      <p:pic>
        <p:nvPicPr>
          <p:cNvPr id="599" name="Google Shape;599;g127ec7da91e_0_375"/>
          <p:cNvPicPr preferRelativeResize="0"/>
          <p:nvPr/>
        </p:nvPicPr>
        <p:blipFill>
          <a:blip r:embed="rId4">
            <a:alphaModFix/>
          </a:blip>
          <a:stretch>
            <a:fillRect/>
          </a:stretch>
        </p:blipFill>
        <p:spPr>
          <a:xfrm>
            <a:off x="3806404" y="3510475"/>
            <a:ext cx="5025896" cy="1493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27ec7da91e_0_3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05" name="Google Shape;605;g127ec7da91e_0_38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606" name="Google Shape;606;g127ec7da91e_0_384"/>
          <p:cNvSpPr txBox="1"/>
          <p:nvPr/>
        </p:nvSpPr>
        <p:spPr>
          <a:xfrm>
            <a:off x="311700" y="1654650"/>
            <a:ext cx="27102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Виконуємо:</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add Test.txt</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Перевіряємо:</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status</a:t>
            </a:r>
            <a:endParaRPr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Виконуємо:</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commit -m </a:t>
            </a:r>
            <a:r>
              <a:rPr b="1" lang="uk" sz="1200">
                <a:solidFill>
                  <a:schemeClr val="dk1"/>
                </a:solidFill>
                <a:highlight>
                  <a:srgbClr val="FCE5CD"/>
                </a:highlight>
              </a:rPr>
              <a:t>"</a:t>
            </a:r>
            <a:r>
              <a:rPr b="1" lang="uk" sz="1200">
                <a:solidFill>
                  <a:srgbClr val="24292F"/>
                </a:solidFill>
                <a:highlight>
                  <a:srgbClr val="FCE5CD"/>
                </a:highlight>
                <a:latin typeface="Roboto"/>
                <a:ea typeface="Roboto"/>
                <a:cs typeface="Roboto"/>
                <a:sym typeface="Roboto"/>
              </a:rPr>
              <a:t>my second commit</a:t>
            </a:r>
            <a:r>
              <a:rPr b="1" lang="uk" sz="1200">
                <a:solidFill>
                  <a:schemeClr val="dk1"/>
                </a:solidFill>
                <a:highlight>
                  <a:srgbClr val="FCE5CD"/>
                </a:highlight>
              </a:rPr>
              <a:t>"</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p:txBody>
      </p:sp>
      <p:pic>
        <p:nvPicPr>
          <p:cNvPr id="607" name="Google Shape;607;g127ec7da91e_0_384"/>
          <p:cNvPicPr preferRelativeResize="0"/>
          <p:nvPr/>
        </p:nvPicPr>
        <p:blipFill>
          <a:blip r:embed="rId3">
            <a:alphaModFix/>
          </a:blip>
          <a:stretch>
            <a:fillRect/>
          </a:stretch>
        </p:blipFill>
        <p:spPr>
          <a:xfrm>
            <a:off x="3149661" y="1784275"/>
            <a:ext cx="5687001" cy="1686300"/>
          </a:xfrm>
          <a:prstGeom prst="rect">
            <a:avLst/>
          </a:prstGeom>
          <a:noFill/>
          <a:ln>
            <a:noFill/>
          </a:ln>
        </p:spPr>
      </p:pic>
      <p:pic>
        <p:nvPicPr>
          <p:cNvPr id="608" name="Google Shape;608;g127ec7da91e_0_384"/>
          <p:cNvPicPr preferRelativeResize="0"/>
          <p:nvPr/>
        </p:nvPicPr>
        <p:blipFill>
          <a:blip r:embed="rId4">
            <a:alphaModFix/>
          </a:blip>
          <a:stretch>
            <a:fillRect/>
          </a:stretch>
        </p:blipFill>
        <p:spPr>
          <a:xfrm>
            <a:off x="3154025" y="4162176"/>
            <a:ext cx="5678275" cy="684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127ec7da91e_0_3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14" name="Google Shape;614;g127ec7da91e_0_39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615" name="Google Shape;615;g127ec7da91e_0_394"/>
          <p:cNvSpPr txBox="1"/>
          <p:nvPr/>
        </p:nvSpPr>
        <p:spPr>
          <a:xfrm>
            <a:off x="311700" y="1654650"/>
            <a:ext cx="85206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a:t>
            </a:r>
            <a:r>
              <a:rPr lang="uk" sz="1200">
                <a:solidFill>
                  <a:srgbClr val="24292F"/>
                </a:solidFill>
                <a:highlight>
                  <a:schemeClr val="lt1"/>
                </a:highlight>
                <a:latin typeface="Roboto"/>
                <a:ea typeface="Roboto"/>
                <a:cs typeface="Roboto"/>
                <a:sym typeface="Roboto"/>
              </a:rPr>
              <a:t>е потрібно в</a:t>
            </a:r>
            <a:r>
              <a:rPr lang="uk" sz="1200">
                <a:solidFill>
                  <a:srgbClr val="24292F"/>
                </a:solidFill>
                <a:highlight>
                  <a:schemeClr val="lt1"/>
                </a:highlight>
                <a:latin typeface="Roboto"/>
                <a:ea typeface="Roboto"/>
                <a:cs typeface="Roboto"/>
                <a:sym typeface="Roboto"/>
              </a:rPr>
              <a:t>иконувати  команду:</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b="1" lang="uk" sz="1200">
                <a:solidFill>
                  <a:srgbClr val="24292F"/>
                </a:solidFill>
                <a:highlight>
                  <a:srgbClr val="FCE5CD"/>
                </a:highlight>
                <a:latin typeface="Roboto"/>
                <a:ea typeface="Roboto"/>
                <a:cs typeface="Roboto"/>
                <a:sym typeface="Roboto"/>
              </a:rPr>
              <a:t>git remote add origin https://github.com/TJhelper1/second-repo.git</a:t>
            </a:r>
            <a:endParaRPr b="1" sz="1200">
              <a:solidFill>
                <a:srgbClr val="24292F"/>
              </a:solidFill>
              <a:highlight>
                <a:srgbClr val="FCE5CD"/>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24292F"/>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як це ми робили у попередньому прикладі, тому що ми клонували проект і він вже зберігається в системі. Перевіримо.</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Тому можна виконувати одразу:</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b="1" lang="uk" sz="1200">
                <a:solidFill>
                  <a:srgbClr val="24292F"/>
                </a:solidFill>
                <a:highlight>
                  <a:srgbClr val="FCE5CD"/>
                </a:highlight>
                <a:latin typeface="Roboto"/>
                <a:ea typeface="Roboto"/>
                <a:cs typeface="Roboto"/>
                <a:sym typeface="Roboto"/>
              </a:rPr>
              <a:t>git push -u origin main</a:t>
            </a:r>
            <a:endParaRPr sz="1200">
              <a:solidFill>
                <a:srgbClr val="24292F"/>
              </a:solidFill>
              <a:highlight>
                <a:srgbClr val="FCE5CD"/>
              </a:highlight>
              <a:latin typeface="Roboto"/>
              <a:ea typeface="Roboto"/>
              <a:cs typeface="Roboto"/>
              <a:sym typeface="Roboto"/>
            </a:endParaRPr>
          </a:p>
        </p:txBody>
      </p:sp>
      <p:pic>
        <p:nvPicPr>
          <p:cNvPr id="616" name="Google Shape;616;g127ec7da91e_0_394"/>
          <p:cNvPicPr preferRelativeResize="0"/>
          <p:nvPr/>
        </p:nvPicPr>
        <p:blipFill>
          <a:blip r:embed="rId3">
            <a:alphaModFix/>
          </a:blip>
          <a:stretch>
            <a:fillRect/>
          </a:stretch>
        </p:blipFill>
        <p:spPr>
          <a:xfrm>
            <a:off x="1429450" y="3010050"/>
            <a:ext cx="6285101" cy="339950"/>
          </a:xfrm>
          <a:prstGeom prst="rect">
            <a:avLst/>
          </a:prstGeom>
          <a:noFill/>
          <a:ln>
            <a:noFill/>
          </a:ln>
        </p:spPr>
      </p:pic>
      <p:pic>
        <p:nvPicPr>
          <p:cNvPr id="617" name="Google Shape;617;g127ec7da91e_0_394"/>
          <p:cNvPicPr preferRelativeResize="0"/>
          <p:nvPr/>
        </p:nvPicPr>
        <p:blipFill>
          <a:blip r:embed="rId4">
            <a:alphaModFix/>
          </a:blip>
          <a:stretch>
            <a:fillRect/>
          </a:stretch>
        </p:blipFill>
        <p:spPr>
          <a:xfrm>
            <a:off x="3193525" y="3450425"/>
            <a:ext cx="5288301" cy="160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27ec7da91e_0_4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23" name="Google Shape;623;g127ec7da91e_0_404"/>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624" name="Google Shape;624;g127ec7da91e_0_404"/>
          <p:cNvSpPr txBox="1"/>
          <p:nvPr/>
        </p:nvSpPr>
        <p:spPr>
          <a:xfrm>
            <a:off x="311700" y="1654650"/>
            <a:ext cx="36531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Ми передали файл Test.txt, в якому були зроблені деякі зміни знову на GitHub репо.</a:t>
            </a:r>
            <a:endParaRPr sz="1200">
              <a:solidFill>
                <a:srgbClr val="24292F"/>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Для того, щоб пересвідчиться в цьому, ми можемо відкрити його прямо в репозиторії.</a:t>
            </a:r>
            <a:endParaRPr sz="1200">
              <a:solidFill>
                <a:srgbClr val="24292F"/>
              </a:solidFill>
              <a:highlight>
                <a:schemeClr val="lt1"/>
              </a:highlight>
              <a:latin typeface="Roboto"/>
              <a:ea typeface="Roboto"/>
              <a:cs typeface="Roboto"/>
              <a:sym typeface="Roboto"/>
            </a:endParaRPr>
          </a:p>
        </p:txBody>
      </p:sp>
      <p:pic>
        <p:nvPicPr>
          <p:cNvPr id="625" name="Google Shape;625;g127ec7da91e_0_404"/>
          <p:cNvPicPr preferRelativeResize="0"/>
          <p:nvPr/>
        </p:nvPicPr>
        <p:blipFill>
          <a:blip r:embed="rId3">
            <a:alphaModFix/>
          </a:blip>
          <a:stretch>
            <a:fillRect/>
          </a:stretch>
        </p:blipFill>
        <p:spPr>
          <a:xfrm>
            <a:off x="3964778" y="1654650"/>
            <a:ext cx="4867526" cy="227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229ddb1c7f_0_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96" name="Google Shape;96;g1229ddb1c7f_0_15"/>
          <p:cNvSpPr txBox="1"/>
          <p:nvPr/>
        </p:nvSpPr>
        <p:spPr>
          <a:xfrm>
            <a:off x="311700" y="1223550"/>
            <a:ext cx="8520600" cy="291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Початок роботи з GIT</a:t>
            </a:r>
            <a:endParaRPr sz="16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None/>
            </a:pPr>
            <a:r>
              <a:rPr lang="uk" sz="1200">
                <a:solidFill>
                  <a:schemeClr val="dk1"/>
                </a:solidFill>
                <a:highlight>
                  <a:schemeClr val="lt1"/>
                </a:highlight>
                <a:latin typeface="Roboto"/>
                <a:ea typeface="Roboto"/>
                <a:cs typeface="Roboto"/>
                <a:sym typeface="Roboto"/>
              </a:rPr>
              <a:t>Завантажити: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220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Встановити: </a:t>
            </a:r>
            <a:endParaRPr sz="1200">
              <a:solidFill>
                <a:schemeClr val="dk1"/>
              </a:solidFill>
              <a:highlight>
                <a:schemeClr val="lt1"/>
              </a:highlight>
              <a:latin typeface="Roboto"/>
              <a:ea typeface="Roboto"/>
              <a:cs typeface="Roboto"/>
              <a:sym typeface="Roboto"/>
            </a:endParaRPr>
          </a:p>
        </p:txBody>
      </p:sp>
      <p:pic>
        <p:nvPicPr>
          <p:cNvPr id="97" name="Google Shape;97;g1229ddb1c7f_0_15"/>
          <p:cNvPicPr preferRelativeResize="0"/>
          <p:nvPr/>
        </p:nvPicPr>
        <p:blipFill>
          <a:blip r:embed="rId3">
            <a:alphaModFix/>
          </a:blip>
          <a:stretch>
            <a:fillRect/>
          </a:stretch>
        </p:blipFill>
        <p:spPr>
          <a:xfrm>
            <a:off x="1935200" y="1660775"/>
            <a:ext cx="4987099" cy="1391475"/>
          </a:xfrm>
          <a:prstGeom prst="rect">
            <a:avLst/>
          </a:prstGeom>
          <a:noFill/>
          <a:ln>
            <a:noFill/>
          </a:ln>
        </p:spPr>
      </p:pic>
      <p:pic>
        <p:nvPicPr>
          <p:cNvPr id="98" name="Google Shape;98;g1229ddb1c7f_0_15"/>
          <p:cNvPicPr preferRelativeResize="0"/>
          <p:nvPr/>
        </p:nvPicPr>
        <p:blipFill>
          <a:blip r:embed="rId4">
            <a:alphaModFix/>
          </a:blip>
          <a:stretch>
            <a:fillRect/>
          </a:stretch>
        </p:blipFill>
        <p:spPr>
          <a:xfrm>
            <a:off x="1935200" y="3251875"/>
            <a:ext cx="2136750" cy="1772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27ec7da91e_0_4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31" name="Google Shape;631;g127ec7da91e_0_413"/>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Робота з віддаленим репозиторієм</a:t>
            </a:r>
            <a:endParaRPr b="1" sz="1600">
              <a:solidFill>
                <a:schemeClr val="dk1"/>
              </a:solidFill>
              <a:highlight>
                <a:schemeClr val="lt1"/>
              </a:highlight>
              <a:latin typeface="Roboto"/>
              <a:ea typeface="Roboto"/>
              <a:cs typeface="Roboto"/>
              <a:sym typeface="Roboto"/>
            </a:endParaRPr>
          </a:p>
        </p:txBody>
      </p:sp>
      <p:sp>
        <p:nvSpPr>
          <p:cNvPr id="632" name="Google Shape;632;g127ec7da91e_0_413"/>
          <p:cNvSpPr txBox="1"/>
          <p:nvPr/>
        </p:nvSpPr>
        <p:spPr>
          <a:xfrm>
            <a:off x="311700" y="1654650"/>
            <a:ext cx="852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Як бачимо, зміни відображаються.</a:t>
            </a:r>
            <a:endParaRPr sz="1200">
              <a:solidFill>
                <a:srgbClr val="24292F"/>
              </a:solidFill>
              <a:highlight>
                <a:schemeClr val="lt1"/>
              </a:highlight>
              <a:latin typeface="Roboto"/>
              <a:ea typeface="Roboto"/>
              <a:cs typeface="Roboto"/>
              <a:sym typeface="Roboto"/>
            </a:endParaRPr>
          </a:p>
        </p:txBody>
      </p:sp>
      <p:pic>
        <p:nvPicPr>
          <p:cNvPr id="633" name="Google Shape;633;g127ec7da91e_0_413"/>
          <p:cNvPicPr preferRelativeResize="0"/>
          <p:nvPr/>
        </p:nvPicPr>
        <p:blipFill>
          <a:blip r:embed="rId3">
            <a:alphaModFix/>
          </a:blip>
          <a:stretch>
            <a:fillRect/>
          </a:stretch>
        </p:blipFill>
        <p:spPr>
          <a:xfrm>
            <a:off x="1759200" y="2023950"/>
            <a:ext cx="5625590" cy="3040251"/>
          </a:xfrm>
          <a:prstGeom prst="rect">
            <a:avLst/>
          </a:prstGeom>
          <a:noFill/>
          <a:ln>
            <a:noFill/>
          </a:ln>
        </p:spPr>
      </p:pic>
      <p:sp>
        <p:nvSpPr>
          <p:cNvPr id="634" name="Google Shape;634;g127ec7da91e_0_413"/>
          <p:cNvSpPr/>
          <p:nvPr/>
        </p:nvSpPr>
        <p:spPr>
          <a:xfrm>
            <a:off x="1453425" y="4579250"/>
            <a:ext cx="867900" cy="2334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27ec7da91e_0_4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40" name="Google Shape;640;g127ec7da91e_0_432"/>
          <p:cNvSpPr txBox="1"/>
          <p:nvPr/>
        </p:nvSpPr>
        <p:spPr>
          <a:xfrm>
            <a:off x="339450" y="1186725"/>
            <a:ext cx="8465100" cy="1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600"/>
              <a:buFont typeface="Arial"/>
              <a:buNone/>
            </a:pPr>
            <a:r>
              <a:rPr b="1" lang="uk" sz="1600">
                <a:solidFill>
                  <a:schemeClr val="dk1"/>
                </a:solidFill>
                <a:highlight>
                  <a:schemeClr val="lt1"/>
                </a:highlight>
                <a:latin typeface="Roboto"/>
                <a:ea typeface="Roboto"/>
                <a:cs typeface="Roboto"/>
                <a:sym typeface="Roboto"/>
              </a:rPr>
              <a:t>Додаткові матеріали</a:t>
            </a:r>
            <a:endParaRPr b="1" sz="1600">
              <a:solidFill>
                <a:schemeClr val="dk1"/>
              </a:solidFill>
              <a:highlight>
                <a:schemeClr val="lt1"/>
              </a:highlight>
              <a:latin typeface="Roboto"/>
              <a:ea typeface="Roboto"/>
              <a:cs typeface="Roboto"/>
              <a:sym typeface="Roboto"/>
            </a:endParaRPr>
          </a:p>
          <a:p>
            <a:pPr indent="0" lvl="0" marL="457200" rtl="0" algn="l">
              <a:lnSpc>
                <a:spcPct val="115000"/>
              </a:lnSpc>
              <a:spcBef>
                <a:spcPts val="1000"/>
              </a:spcBef>
              <a:spcAft>
                <a:spcPts val="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Інструмент для практики: </a:t>
            </a:r>
            <a:r>
              <a:rPr lang="uk" sz="1200" u="sng">
                <a:solidFill>
                  <a:schemeClr val="accent5"/>
                </a:solidFill>
                <a:highlight>
                  <a:schemeClr val="lt1"/>
                </a:highlight>
                <a:latin typeface="Roboto"/>
                <a:ea typeface="Roboto"/>
                <a:cs typeface="Roboto"/>
                <a:sym typeface="Roboto"/>
                <a:hlinkClick r:id="rId3">
                  <a:extLst>
                    <a:ext uri="{A12FA001-AC4F-418D-AE19-62706E023703}">
                      <ahyp:hlinkClr val="tx"/>
                    </a:ext>
                  </a:extLst>
                </a:hlinkClick>
              </a:rPr>
              <a:t>https://learngitbranching.js.org/</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1000"/>
              </a:spcBef>
              <a:spcAft>
                <a:spcPts val="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Офіційна документація Git: </a:t>
            </a:r>
            <a:r>
              <a:rPr lang="uk" sz="1200" u="sng">
                <a:solidFill>
                  <a:schemeClr val="accent5"/>
                </a:solidFill>
                <a:highlight>
                  <a:schemeClr val="lt1"/>
                </a:highlight>
                <a:latin typeface="Roboto"/>
                <a:ea typeface="Roboto"/>
                <a:cs typeface="Roboto"/>
                <a:sym typeface="Roboto"/>
                <a:hlinkClick r:id="rId4">
                  <a:extLst>
                    <a:ext uri="{A12FA001-AC4F-418D-AE19-62706E023703}">
                      <ahyp:hlinkClr val="tx"/>
                    </a:ext>
                  </a:extLst>
                </a:hlinkClick>
              </a:rPr>
              <a:t>https://git-scm.com/book</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Офіційна документація</a:t>
            </a:r>
            <a:r>
              <a:rPr lang="uk" sz="1200">
                <a:solidFill>
                  <a:schemeClr val="dk1"/>
                </a:solidFill>
                <a:highlight>
                  <a:schemeClr val="lt1"/>
                </a:highlight>
                <a:latin typeface="Roboto"/>
                <a:ea typeface="Roboto"/>
                <a:cs typeface="Roboto"/>
                <a:sym typeface="Roboto"/>
              </a:rPr>
              <a:t> GitHub: </a:t>
            </a:r>
            <a:r>
              <a:rPr lang="uk" sz="1200" u="sng">
                <a:solidFill>
                  <a:schemeClr val="hlink"/>
                </a:solidFill>
                <a:highlight>
                  <a:schemeClr val="lt1"/>
                </a:highlight>
                <a:latin typeface="Roboto"/>
                <a:ea typeface="Roboto"/>
                <a:cs typeface="Roboto"/>
                <a:sym typeface="Roboto"/>
                <a:hlinkClick r:id="rId5"/>
              </a:rPr>
              <a:t>https://docs.github.com/en/get-started</a:t>
            </a:r>
            <a:endParaRPr sz="1200">
              <a:solidFill>
                <a:schemeClr val="dk1"/>
              </a:solidFill>
              <a:highlight>
                <a:srgbClr val="FFFFFF"/>
              </a:highlight>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126f9e2fd80_1_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46" name="Google Shape;646;g126f9e2fd80_1_11"/>
          <p:cNvSpPr txBox="1"/>
          <p:nvPr/>
        </p:nvSpPr>
        <p:spPr>
          <a:xfrm>
            <a:off x="311700" y="122355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b="1" lang="uk" sz="1600">
                <a:solidFill>
                  <a:schemeClr val="dk1"/>
                </a:solidFill>
                <a:highlight>
                  <a:schemeClr val="lt1"/>
                </a:highlight>
                <a:latin typeface="Roboto"/>
                <a:ea typeface="Roboto"/>
                <a:cs typeface="Roboto"/>
                <a:sym typeface="Roboto"/>
              </a:rPr>
              <a:t>GitLab vs GitHub</a:t>
            </a:r>
            <a:endParaRPr b="1" sz="1600">
              <a:solidFill>
                <a:schemeClr val="dk1"/>
              </a:solidFill>
              <a:highlight>
                <a:schemeClr val="lt1"/>
              </a:highlight>
              <a:latin typeface="Roboto"/>
              <a:ea typeface="Roboto"/>
              <a:cs typeface="Roboto"/>
              <a:sym typeface="Roboto"/>
            </a:endParaRPr>
          </a:p>
        </p:txBody>
      </p:sp>
      <p:sp>
        <p:nvSpPr>
          <p:cNvPr id="647" name="Google Shape;647;g126f9e2fd80_1_11"/>
          <p:cNvSpPr txBox="1"/>
          <p:nvPr/>
        </p:nvSpPr>
        <p:spPr>
          <a:xfrm>
            <a:off x="311700" y="1654650"/>
            <a:ext cx="85206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Версійність GIT реалізовано через багато різних систем. Найбільш популярними є GitHub, який ви подивилися зараз, та GitLab, в якому ми ведемо issue нашого курсу. Ми спеціально ознайомили вас з двомами системами, для того щоб ви могли: по-перше повторити всі дії через новий інтерфейс для вас, а саме GitHub, так як вказано в лекції, а потім повторити аналогічні дії, але вже з використанням GitLab.</a:t>
            </a:r>
            <a:endParaRPr sz="1200">
              <a:solidFill>
                <a:srgbClr val="24292F"/>
              </a:solidFill>
              <a:highlight>
                <a:schemeClr val="lt1"/>
              </a:highlight>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127ec7da91e_0_4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uk">
                <a:latin typeface="Roboto"/>
                <a:ea typeface="Roboto"/>
                <a:cs typeface="Roboto"/>
                <a:sym typeface="Roboto"/>
              </a:rPr>
              <a:t>Домашнє завдання</a:t>
            </a:r>
            <a:endParaRPr>
              <a:latin typeface="Roboto"/>
              <a:ea typeface="Roboto"/>
              <a:cs typeface="Roboto"/>
              <a:sym typeface="Roboto"/>
            </a:endParaRPr>
          </a:p>
        </p:txBody>
      </p:sp>
      <p:sp>
        <p:nvSpPr>
          <p:cNvPr id="653" name="Google Shape;653;g127ec7da91e_0_442"/>
          <p:cNvSpPr txBox="1"/>
          <p:nvPr/>
        </p:nvSpPr>
        <p:spPr>
          <a:xfrm>
            <a:off x="339450" y="1133150"/>
            <a:ext cx="8465100" cy="3772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Roboto"/>
              <a:buAutoNum type="arabicPeriod"/>
            </a:pPr>
            <a:r>
              <a:rPr lang="uk" sz="1200">
                <a:solidFill>
                  <a:schemeClr val="dk1"/>
                </a:solidFill>
                <a:highlight>
                  <a:srgbClr val="FFFFFF"/>
                </a:highlight>
                <a:latin typeface="Roboto"/>
                <a:ea typeface="Roboto"/>
                <a:cs typeface="Roboto"/>
                <a:sym typeface="Roboto"/>
              </a:rPr>
              <a:t>П</a:t>
            </a:r>
            <a:r>
              <a:rPr lang="uk" sz="1200">
                <a:solidFill>
                  <a:schemeClr val="dk1"/>
                </a:solidFill>
                <a:highlight>
                  <a:srgbClr val="FFFFFF"/>
                </a:highlight>
                <a:latin typeface="Roboto"/>
                <a:ea typeface="Roboto"/>
                <a:cs typeface="Roboto"/>
                <a:sym typeface="Roboto"/>
              </a:rPr>
              <a:t>овторити всі дії, які були наведені в уроці для GitHub</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uk" sz="1200">
                <a:solidFill>
                  <a:schemeClr val="dk1"/>
                </a:solidFill>
                <a:highlight>
                  <a:srgbClr val="FFFFFF"/>
                </a:highlight>
                <a:latin typeface="Roboto"/>
                <a:ea typeface="Roboto"/>
                <a:cs typeface="Roboto"/>
                <a:sym typeface="Roboto"/>
              </a:rPr>
              <a:t>Зайдіть до GitLab репозиторія вашого проекту (</a:t>
            </a:r>
            <a:r>
              <a:rPr lang="uk" sz="1200" u="sng">
                <a:solidFill>
                  <a:schemeClr val="hlink"/>
                </a:solidFill>
                <a:highlight>
                  <a:srgbClr val="FFFFFF"/>
                </a:highlight>
                <a:latin typeface="Roboto"/>
                <a:ea typeface="Roboto"/>
                <a:cs typeface="Roboto"/>
                <a:sym typeface="Roboto"/>
                <a:hlinkClick r:id="rId3"/>
              </a:rPr>
              <a:t>https://gitlab.com</a:t>
            </a:r>
            <a:r>
              <a:rPr lang="uk" sz="1200">
                <a:solidFill>
                  <a:schemeClr val="dk1"/>
                </a:solidFill>
                <a:highlight>
                  <a:srgbClr val="FFFFFF"/>
                </a:highlight>
                <a:latin typeface="Roboto"/>
                <a:ea typeface="Roboto"/>
                <a:cs typeface="Roboto"/>
                <a:sym typeface="Roboto"/>
              </a:rPr>
              <a:t>) та завантажте його локально. Для цього перейдіть до репозиторію, натисніть “Download” та завантажте zip-архів</a:t>
            </a:r>
            <a:endParaRPr sz="1200">
              <a:solidFill>
                <a:schemeClr val="dk1"/>
              </a:solidFill>
              <a:highlight>
                <a:srgbClr val="FFFFFF"/>
              </a:highlight>
              <a:latin typeface="Roboto"/>
              <a:ea typeface="Roboto"/>
              <a:cs typeface="Roboto"/>
              <a:sym typeface="Roboto"/>
            </a:endParaRPr>
          </a:p>
          <a:p>
            <a:pPr indent="0" lvl="0" marL="457200" rtl="0" algn="l">
              <a:lnSpc>
                <a:spcPct val="115000"/>
              </a:lnSpc>
              <a:spcBef>
                <a:spcPts val="100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457200" rtl="0" algn="l">
              <a:lnSpc>
                <a:spcPct val="115000"/>
              </a:lnSpc>
              <a:spcBef>
                <a:spcPts val="100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457200" rtl="0" algn="l">
              <a:lnSpc>
                <a:spcPct val="115000"/>
              </a:lnSpc>
              <a:spcBef>
                <a:spcPts val="1000"/>
              </a:spcBef>
              <a:spcAft>
                <a:spcPts val="0"/>
              </a:spcAft>
              <a:buNone/>
            </a:pPr>
            <a:r>
              <a:rPr lang="uk" sz="1200">
                <a:solidFill>
                  <a:schemeClr val="dk1"/>
                </a:solidFill>
                <a:highlight>
                  <a:srgbClr val="FFFFFF"/>
                </a:highlight>
                <a:latin typeface="Roboto"/>
                <a:ea typeface="Roboto"/>
                <a:cs typeface="Roboto"/>
                <a:sym typeface="Roboto"/>
              </a:rPr>
              <a:t>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Видобути файли з архіву та перейти до кореня видобутого каталогу</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Перетворити директорію на локальний репозиторій</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Налаштуйте користувача git на рівні кореню репозиторія</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Ознайомтесь з файлом конфігурації поточного репозиторію (.git/config)</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Налаштуйте ім'я та email користувача для поточного репозиторі</a:t>
            </a:r>
            <a:r>
              <a:rPr lang="uk" sz="1200">
                <a:solidFill>
                  <a:schemeClr val="dk1"/>
                </a:solidFill>
                <a:highlight>
                  <a:schemeClr val="lt1"/>
                </a:highlight>
                <a:latin typeface="Roboto"/>
                <a:ea typeface="Roboto"/>
                <a:cs typeface="Roboto"/>
                <a:sym typeface="Roboto"/>
              </a:rPr>
              <a:t>ю. Для цього не використовуйте параметр </a:t>
            </a:r>
            <a:r>
              <a:rPr b="1" lang="uk" sz="1200">
                <a:solidFill>
                  <a:schemeClr val="dk1"/>
                </a:solidFill>
                <a:highlight>
                  <a:schemeClr val="lt1"/>
                </a:highlight>
                <a:latin typeface="Roboto"/>
                <a:ea typeface="Roboto"/>
                <a:cs typeface="Roboto"/>
                <a:sym typeface="Roboto"/>
              </a:rPr>
              <a:t>--global</a:t>
            </a:r>
            <a:r>
              <a:rPr lang="uk" sz="1200">
                <a:solidFill>
                  <a:schemeClr val="dk1"/>
                </a:solidFill>
                <a:highlight>
                  <a:schemeClr val="lt1"/>
                </a:highlight>
                <a:latin typeface="Roboto"/>
                <a:ea typeface="Roboto"/>
                <a:cs typeface="Roboto"/>
                <a:sym typeface="Roboto"/>
              </a:rPr>
              <a:t> у відповідній команді</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Переконайтесь що відповідні зміни потрапили в .git/config</a:t>
            </a:r>
            <a:endParaRPr b="1" sz="1600">
              <a:solidFill>
                <a:schemeClr val="dk1"/>
              </a:solidFill>
              <a:highlight>
                <a:schemeClr val="lt1"/>
              </a:highlight>
              <a:latin typeface="Roboto"/>
              <a:ea typeface="Roboto"/>
              <a:cs typeface="Roboto"/>
              <a:sym typeface="Roboto"/>
            </a:endParaRPr>
          </a:p>
        </p:txBody>
      </p:sp>
      <p:pic>
        <p:nvPicPr>
          <p:cNvPr id="654" name="Google Shape;654;g127ec7da91e_0_442"/>
          <p:cNvPicPr preferRelativeResize="0"/>
          <p:nvPr/>
        </p:nvPicPr>
        <p:blipFill>
          <a:blip r:embed="rId4">
            <a:alphaModFix/>
          </a:blip>
          <a:stretch>
            <a:fillRect/>
          </a:stretch>
        </p:blipFill>
        <p:spPr>
          <a:xfrm>
            <a:off x="748300" y="1835400"/>
            <a:ext cx="7647401" cy="1472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127ec7da91e_0_4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uk">
                <a:latin typeface="Roboto"/>
                <a:ea typeface="Roboto"/>
                <a:cs typeface="Roboto"/>
                <a:sym typeface="Roboto"/>
              </a:rPr>
              <a:t>Домашнє завдання</a:t>
            </a:r>
            <a:endParaRPr>
              <a:latin typeface="Roboto"/>
              <a:ea typeface="Roboto"/>
              <a:cs typeface="Roboto"/>
              <a:sym typeface="Roboto"/>
            </a:endParaRPr>
          </a:p>
        </p:txBody>
      </p:sp>
      <p:sp>
        <p:nvSpPr>
          <p:cNvPr id="660" name="Google Shape;660;g127ec7da91e_0_437"/>
          <p:cNvSpPr txBox="1"/>
          <p:nvPr/>
        </p:nvSpPr>
        <p:spPr>
          <a:xfrm>
            <a:off x="339450" y="1157025"/>
            <a:ext cx="8465100" cy="3984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Roboto"/>
              <a:buAutoNum type="arabicPeriod" startAt="6"/>
            </a:pPr>
            <a:r>
              <a:rPr lang="uk" sz="1200">
                <a:solidFill>
                  <a:schemeClr val="dk1"/>
                </a:solidFill>
                <a:highlight>
                  <a:schemeClr val="lt1"/>
                </a:highlight>
                <a:latin typeface="Roboto"/>
                <a:ea typeface="Roboto"/>
                <a:cs typeface="Roboto"/>
                <a:sym typeface="Roboto"/>
              </a:rPr>
              <a:t>Перевірте зміст папки .git/objects</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Відсутній файл індексу (.git/index)</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Папка з об'єктами Git порожня (.git/objects)</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Переконайтесь що покажчик HEAD вказує на гілку main (master)</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startAt="6"/>
            </a:pPr>
            <a:r>
              <a:rPr lang="uk" sz="1200">
                <a:solidFill>
                  <a:schemeClr val="dk1"/>
                </a:solidFill>
                <a:highlight>
                  <a:schemeClr val="lt1"/>
                </a:highlight>
                <a:latin typeface="Roboto"/>
                <a:ea typeface="Roboto"/>
                <a:cs typeface="Roboto"/>
                <a:sym typeface="Roboto"/>
              </a:rPr>
              <a:t>Створіть* нову гілку з назваю [your_surname.your_name] та перейдіть на неї</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startAt="6"/>
            </a:pPr>
            <a:r>
              <a:rPr lang="uk" sz="1200">
                <a:solidFill>
                  <a:schemeClr val="dk1"/>
                </a:solidFill>
                <a:highlight>
                  <a:schemeClr val="lt1"/>
                </a:highlight>
                <a:latin typeface="Roboto"/>
                <a:ea typeface="Roboto"/>
                <a:cs typeface="Roboto"/>
                <a:sym typeface="Roboto"/>
              </a:rPr>
              <a:t>1-й комміт</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файли папки Weather відстежуваними</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Зверніть увагу на файл індексу (.git/index) та папку з об'єктами (.git/objects)</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комміт</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Знайдіть хеш** комміта</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*цю команду ми не наводили в презентації, але ви повинні були ознайомитись з нею </a:t>
            </a:r>
            <a:r>
              <a:rPr lang="uk" sz="1200" u="sng">
                <a:solidFill>
                  <a:schemeClr val="hlink"/>
                </a:solidFill>
                <a:highlight>
                  <a:schemeClr val="lt1"/>
                </a:highlight>
                <a:latin typeface="Roboto"/>
                <a:ea typeface="Roboto"/>
                <a:cs typeface="Roboto"/>
                <a:sym typeface="Roboto"/>
                <a:hlinkClick r:id="rId3"/>
              </a:rPr>
              <a:t>тут</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**хеш комміта відображається в історії, для вас вже знайома команда </a:t>
            </a:r>
            <a:r>
              <a:rPr b="1" lang="uk" sz="1200">
                <a:solidFill>
                  <a:schemeClr val="dk1"/>
                </a:solidFill>
                <a:highlight>
                  <a:srgbClr val="FCE5CD"/>
                </a:highlight>
                <a:latin typeface="Roboto"/>
                <a:ea typeface="Roboto"/>
                <a:cs typeface="Roboto"/>
                <a:sym typeface="Roboto"/>
              </a:rPr>
              <a:t>git log</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126f9e2fd80_1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uk">
                <a:latin typeface="Roboto"/>
                <a:ea typeface="Roboto"/>
                <a:cs typeface="Roboto"/>
                <a:sym typeface="Roboto"/>
              </a:rPr>
              <a:t>Домашнє завдання</a:t>
            </a:r>
            <a:endParaRPr>
              <a:latin typeface="Roboto"/>
              <a:ea typeface="Roboto"/>
              <a:cs typeface="Roboto"/>
              <a:sym typeface="Roboto"/>
            </a:endParaRPr>
          </a:p>
        </p:txBody>
      </p:sp>
      <p:sp>
        <p:nvSpPr>
          <p:cNvPr id="666" name="Google Shape;666;g126f9e2fd80_1_6"/>
          <p:cNvSpPr txBox="1"/>
          <p:nvPr/>
        </p:nvSpPr>
        <p:spPr>
          <a:xfrm>
            <a:off x="339450" y="1157025"/>
            <a:ext cx="8465100" cy="3940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2-й комміт</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Виправте помилку* в файлі index.html (Snowy day)</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Додайте зміни в індекс</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комміт</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Знайдіть хеш комміта</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3-й комміт</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Додайте в файл index.html секцію для типу погоди “дощ”</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Додайте зміни в індекс</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комміт</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Знайдіть хеш комміта</a:t>
            </a:r>
            <a:endParaRPr sz="1200">
              <a:solidFill>
                <a:schemeClr val="dk1"/>
              </a:solidFill>
              <a:highlight>
                <a:schemeClr val="lt1"/>
              </a:highlight>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Прив'яжіть локальний проект до вашого віддаленого репозиторію на Gitlab з пункту 2</a:t>
            </a:r>
            <a:endParaRPr sz="1200">
              <a:solidFill>
                <a:schemeClr val="dk1"/>
              </a:solidFill>
              <a:highlight>
                <a:schemeClr val="lt1"/>
              </a:highlight>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Відправте до нього всі локальні комміти</a:t>
            </a:r>
            <a:endParaRPr sz="1200">
              <a:solidFill>
                <a:schemeClr val="dk1"/>
              </a:solidFill>
              <a:highlight>
                <a:schemeClr val="lt1"/>
              </a:highlight>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Зайдіть до GitLab та створіть запит на злиття своєї гілки до гілки main</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*помилка граматична, тому для редагування відкрийте файл за допомогою текстового редактору</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229ddb1c7f_0_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04" name="Google Shape;104;g1229ddb1c7f_0_22"/>
          <p:cNvSpPr txBox="1"/>
          <p:nvPr/>
        </p:nvSpPr>
        <p:spPr>
          <a:xfrm>
            <a:off x="311700" y="1223550"/>
            <a:ext cx="4767600" cy="23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Початок роботи з GIT</a:t>
            </a:r>
            <a:endParaRPr b="1" sz="1600">
              <a:solidFill>
                <a:schemeClr val="dk1"/>
              </a:solidFill>
              <a:highlight>
                <a:schemeClr val="lt1"/>
              </a:highlight>
              <a:latin typeface="Roboto"/>
              <a:ea typeface="Roboto"/>
              <a:cs typeface="Roboto"/>
              <a:sym typeface="Roboto"/>
            </a:endParaRPr>
          </a:p>
          <a:p>
            <a:pPr indent="-304800" lvl="0" marL="457200" rtl="0" algn="l">
              <a:lnSpc>
                <a:spcPct val="115000"/>
              </a:lnSpc>
              <a:spcBef>
                <a:spcPts val="2200"/>
              </a:spcBef>
              <a:spcAft>
                <a:spcPts val="0"/>
              </a:spcAft>
              <a:buClr>
                <a:schemeClr val="dk1"/>
              </a:buClr>
              <a:buSzPts val="1200"/>
              <a:buFont typeface="Roboto"/>
              <a:buAutoNum type="arabicPeriod" startAt="2"/>
            </a:pPr>
            <a:r>
              <a:rPr lang="uk" sz="1200">
                <a:solidFill>
                  <a:schemeClr val="dk1"/>
                </a:solidFill>
              </a:rPr>
              <a:t>Для роботи будемо використовувати bash консоль, яку надає GIT. Щоб працювати у Windows, потрібно запустити Git Bash*. Ось як він виглядає в меню Пуск (набираємо в меню пошуку git):</a:t>
            </a:r>
            <a:endParaRPr sz="1200">
              <a:solidFill>
                <a:schemeClr val="dk1"/>
              </a:solidFill>
            </a:endParaRPr>
          </a:p>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1200"/>
              </a:spcBef>
              <a:spcAft>
                <a:spcPts val="1200"/>
              </a:spcAft>
              <a:buNone/>
            </a:pPr>
            <a:r>
              <a:rPr lang="uk" sz="1100">
                <a:solidFill>
                  <a:schemeClr val="dk2"/>
                </a:solidFill>
              </a:rPr>
              <a:t>*GIT Bash - це програма для середовищ Microsoft Windows, що емулює роботу командного рядка</a:t>
            </a:r>
            <a:endParaRPr sz="1200">
              <a:solidFill>
                <a:schemeClr val="dk1"/>
              </a:solidFill>
            </a:endParaRPr>
          </a:p>
        </p:txBody>
      </p:sp>
      <p:pic>
        <p:nvPicPr>
          <p:cNvPr id="105" name="Google Shape;105;g1229ddb1c7f_0_22"/>
          <p:cNvPicPr preferRelativeResize="0"/>
          <p:nvPr/>
        </p:nvPicPr>
        <p:blipFill>
          <a:blip r:embed="rId3">
            <a:alphaModFix/>
          </a:blip>
          <a:stretch>
            <a:fillRect/>
          </a:stretch>
        </p:blipFill>
        <p:spPr>
          <a:xfrm>
            <a:off x="5176300" y="1350175"/>
            <a:ext cx="3656000" cy="3664750"/>
          </a:xfrm>
          <a:prstGeom prst="rect">
            <a:avLst/>
          </a:prstGeom>
          <a:noFill/>
          <a:ln>
            <a:noFill/>
          </a:ln>
        </p:spPr>
      </p:pic>
      <p:pic>
        <p:nvPicPr>
          <p:cNvPr id="106" name="Google Shape;106;g1229ddb1c7f_0_22"/>
          <p:cNvPicPr preferRelativeResize="0"/>
          <p:nvPr/>
        </p:nvPicPr>
        <p:blipFill>
          <a:blip r:embed="rId4">
            <a:alphaModFix/>
          </a:blip>
          <a:stretch>
            <a:fillRect/>
          </a:stretch>
        </p:blipFill>
        <p:spPr>
          <a:xfrm>
            <a:off x="1203947" y="3618475"/>
            <a:ext cx="2983126" cy="139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229ddb1c7f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12" name="Google Shape;112;g1229ddb1c7f_0_30"/>
          <p:cNvSpPr txBox="1"/>
          <p:nvPr/>
        </p:nvSpPr>
        <p:spPr>
          <a:xfrm>
            <a:off x="311700" y="1223550"/>
            <a:ext cx="8520600" cy="305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 sz="1600">
                <a:solidFill>
                  <a:schemeClr val="dk1"/>
                </a:solidFill>
                <a:highlight>
                  <a:schemeClr val="lt1"/>
                </a:highlight>
                <a:latin typeface="Roboto"/>
                <a:ea typeface="Roboto"/>
                <a:cs typeface="Roboto"/>
                <a:sym typeface="Roboto"/>
              </a:rPr>
              <a:t>Початок роботи з GIT</a:t>
            </a:r>
            <a:endParaRPr b="1" sz="1600">
              <a:solidFill>
                <a:schemeClr val="dk1"/>
              </a:solidFill>
              <a:highlight>
                <a:schemeClr val="lt1"/>
              </a:highlight>
              <a:latin typeface="Roboto"/>
              <a:ea typeface="Roboto"/>
              <a:cs typeface="Roboto"/>
              <a:sym typeface="Roboto"/>
            </a:endParaRPr>
          </a:p>
          <a:p>
            <a:pPr indent="-304800" lvl="0" marL="457200" rtl="0" algn="l">
              <a:lnSpc>
                <a:spcPct val="115000"/>
              </a:lnSpc>
              <a:spcBef>
                <a:spcPts val="2200"/>
              </a:spcBef>
              <a:spcAft>
                <a:spcPts val="0"/>
              </a:spcAft>
              <a:buClr>
                <a:schemeClr val="dk1"/>
              </a:buClr>
              <a:buSzPts val="1200"/>
              <a:buFont typeface="Roboto"/>
              <a:buAutoNum type="arabicPeriod" startAt="3"/>
            </a:pPr>
            <a:r>
              <a:rPr lang="uk" sz="1200">
                <a:solidFill>
                  <a:schemeClr val="dk1"/>
                </a:solidFill>
                <a:highlight>
                  <a:schemeClr val="lt1"/>
                </a:highlight>
                <a:latin typeface="Roboto"/>
                <a:ea typeface="Roboto"/>
                <a:cs typeface="Roboto"/>
                <a:sym typeface="Roboto"/>
              </a:rPr>
              <a:t>Після запуску GIT Bash ввести наступну команду:</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b="1" lang="uk" sz="1200">
                <a:solidFill>
                  <a:schemeClr val="dk1"/>
                </a:solidFill>
                <a:highlight>
                  <a:srgbClr val="FCE5CD"/>
                </a:highlight>
                <a:latin typeface="Roboto"/>
                <a:ea typeface="Roboto"/>
                <a:cs typeface="Roboto"/>
                <a:sym typeface="Roboto"/>
              </a:rPr>
              <a:t>git --version</a:t>
            </a:r>
            <a:r>
              <a:rPr b="1" lang="uk" sz="1200">
                <a:solidFill>
                  <a:schemeClr val="dk1"/>
                </a:solidFill>
                <a:highlight>
                  <a:schemeClr val="lt1"/>
                </a:highlight>
                <a:latin typeface="Roboto"/>
                <a:ea typeface="Roboto"/>
                <a:cs typeface="Roboto"/>
                <a:sym typeface="Roboto"/>
              </a:rPr>
              <a:t> </a:t>
            </a:r>
            <a:r>
              <a:rPr lang="uk" sz="1200">
                <a:solidFill>
                  <a:schemeClr val="dk1"/>
                </a:solidFill>
                <a:highlight>
                  <a:schemeClr val="lt1"/>
                </a:highlight>
                <a:latin typeface="Roboto"/>
                <a:ea typeface="Roboto"/>
                <a:cs typeface="Roboto"/>
                <a:sym typeface="Roboto"/>
              </a:rPr>
              <a:t>- перевірка встановлення версії застосунку:</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Команду можна набрати на клавіатурі та натиснути Enter, або скопіювати та вставити в консоль правою кнопкою миші.</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p:txBody>
      </p:sp>
      <p:pic>
        <p:nvPicPr>
          <p:cNvPr id="113" name="Google Shape;113;g1229ddb1c7f_0_30"/>
          <p:cNvPicPr preferRelativeResize="0"/>
          <p:nvPr/>
        </p:nvPicPr>
        <p:blipFill>
          <a:blip r:embed="rId3">
            <a:alphaModFix/>
          </a:blip>
          <a:stretch>
            <a:fillRect/>
          </a:stretch>
        </p:blipFill>
        <p:spPr>
          <a:xfrm>
            <a:off x="3613650" y="2409350"/>
            <a:ext cx="3804200" cy="68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